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16" name="Slide Number Placeholder 15"/>
          <p:cNvSpPr>
            <a:spLocks noGrp="1"/>
          </p:cNvSpPr>
          <p:nvPr>
            <p:ph type="sldNum" sz="quarter" idx="11"/>
          </p:nvPr>
        </p:nvSpPr>
        <p:spPr/>
        <p:txBody>
          <a:bodyPr/>
          <a:lstStyle/>
          <a:p>
            <a:fld id="{0B34F065-1154-456A-91E3-76DE8E75E17B}" type="slidenum">
              <a:rPr lang="ar-SA" smtClean="0"/>
              <a:pPr/>
              <a:t>‹#›</a:t>
            </a:fld>
            <a:endParaRPr lang="ar-SA"/>
          </a:p>
        </p:txBody>
      </p:sp>
      <p:sp>
        <p:nvSpPr>
          <p:cNvPr id="17" name="Footer Placeholder 16"/>
          <p:cNvSpPr>
            <a:spLocks noGrp="1"/>
          </p:cNvSpPr>
          <p:nvPr>
            <p:ph type="ftr" sz="quarter" idx="12"/>
          </p:nvPr>
        </p:nvSpPr>
        <p:spPr/>
        <p:txBody>
          <a:bodyPr/>
          <a:lstStyle/>
          <a:p>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B8ABB09-4A1D-463E-8065-109CC2B7EFAA}" type="datetimeFigureOut">
              <a:rPr lang="ar-SA" smtClean="0"/>
              <a:pPr/>
              <a:t>23/07/1441</a:t>
            </a:fld>
            <a:endParaRPr lang="ar-SA"/>
          </a:p>
        </p:txBody>
      </p:sp>
      <p:sp>
        <p:nvSpPr>
          <p:cNvPr id="15" name="Slide Number Placeholder 14"/>
          <p:cNvSpPr>
            <a:spLocks noGrp="1"/>
          </p:cNvSpPr>
          <p:nvPr>
            <p:ph type="sldNum" sz="quarter" idx="15"/>
          </p:nvPr>
        </p:nvSpPr>
        <p:spPr/>
        <p:txBody>
          <a:bodyPr/>
          <a:lstStyle>
            <a:lvl1pPr algn="ctr">
              <a:defRPr/>
            </a:lvl1pPr>
          </a:lstStyle>
          <a:p>
            <a:fld id="{0B34F065-1154-456A-91E3-76DE8E75E17B}" type="slidenum">
              <a:rPr lang="ar-SA" smtClean="0"/>
              <a:pPr/>
              <a:t>‹#›</a:t>
            </a:fld>
            <a:endParaRPr lang="ar-SA"/>
          </a:p>
        </p:txBody>
      </p:sp>
      <p:sp>
        <p:nvSpPr>
          <p:cNvPr id="16" name="Footer Placeholder 15"/>
          <p:cNvSpPr>
            <a:spLocks noGrp="1"/>
          </p:cNvSpPr>
          <p:nvPr>
            <p:ph type="ftr" sz="quarter" idx="16"/>
          </p:nvPr>
        </p:nvSpPr>
        <p:spPr/>
        <p:txBody>
          <a:bodyPr/>
          <a:lstStyle/>
          <a:p>
            <a:endParaRPr lang="ar-SA"/>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
        <p:nvSpPr>
          <p:cNvPr id="8" name="Footer Placeholder 7"/>
          <p:cNvSpPr>
            <a:spLocks noGrp="1"/>
          </p:cNvSpPr>
          <p:nvPr>
            <p:ph type="ftr" sz="quarter" idx="11"/>
          </p:nvPr>
        </p:nvSpPr>
        <p:spPr/>
        <p:txBody>
          <a:bodyPr/>
          <a:lstStyle/>
          <a:p>
            <a:endParaRPr lang="ar-SA"/>
          </a:p>
        </p:txBody>
      </p:sp>
      <p:sp>
        <p:nvSpPr>
          <p:cNvPr id="7" name="Date Placeholder 6"/>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B8ABB09-4A1D-463E-8065-109CC2B7EFAA}" type="datetimeFigureOut">
              <a:rPr lang="ar-SA" smtClean="0"/>
              <a:pPr/>
              <a:t>23/07/1441</a:t>
            </a:fld>
            <a:endParaRPr lang="ar-SA"/>
          </a:p>
        </p:txBody>
      </p:sp>
      <p:sp>
        <p:nvSpPr>
          <p:cNvPr id="9" name="Slide Number Placeholder 8"/>
          <p:cNvSpPr>
            <a:spLocks noGrp="1"/>
          </p:cNvSpPr>
          <p:nvPr>
            <p:ph type="sldNum" sz="quarter" idx="15"/>
          </p:nvPr>
        </p:nvSpPr>
        <p:spPr/>
        <p:txBody>
          <a:bodyPr/>
          <a:lstStyle/>
          <a:p>
            <a:fld id="{0B34F065-1154-456A-91E3-76DE8E75E17B}" type="slidenum">
              <a:rPr lang="ar-SA" smtClean="0"/>
              <a:pPr/>
              <a:t>‹#›</a:t>
            </a:fld>
            <a:endParaRPr lang="ar-SA"/>
          </a:p>
        </p:txBody>
      </p:sp>
      <p:sp>
        <p:nvSpPr>
          <p:cNvPr id="10" name="Footer Placeholder 9"/>
          <p:cNvSpPr>
            <a:spLocks noGrp="1"/>
          </p:cNvSpPr>
          <p:nvPr>
            <p:ph type="ftr" sz="quarter" idx="16"/>
          </p:nvPr>
        </p:nvSpPr>
        <p:spPr/>
        <p:txBody>
          <a:bodyPr/>
          <a:lstStyle/>
          <a:p>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B8ABB09-4A1D-463E-8065-109CC2B7EFAA}" type="datetimeFigureOut">
              <a:rPr lang="ar-SA" smtClean="0"/>
              <a:pPr/>
              <a:t>23/07/1441</a:t>
            </a:fld>
            <a:endParaRPr lang="ar-SA"/>
          </a:p>
        </p:txBody>
      </p:sp>
      <p:sp>
        <p:nvSpPr>
          <p:cNvPr id="9" name="Slide Number Placeholder 8"/>
          <p:cNvSpPr>
            <a:spLocks noGrp="1"/>
          </p:cNvSpPr>
          <p:nvPr>
            <p:ph type="sldNum" sz="quarter" idx="11"/>
          </p:nvPr>
        </p:nvSpPr>
        <p:spPr/>
        <p:txBody>
          <a:bodyPr/>
          <a:lstStyle/>
          <a:p>
            <a:fld id="{0B34F065-1154-456A-91E3-76DE8E75E17B}" type="slidenum">
              <a:rPr lang="ar-SA" smtClean="0"/>
              <a:pPr/>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B8ABB09-4A1D-463E-8065-109CC2B7EFAA}" type="datetimeFigureOut">
              <a:rPr lang="ar-SA" smtClean="0"/>
              <a:pPr/>
              <a:t>23/07/1441</a:t>
            </a:fld>
            <a:endParaRPr lang="ar-SA"/>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ar-SA"/>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B34F065-1154-456A-91E3-76DE8E75E17B}" type="slidenum">
              <a:rPr lang="ar-SA" smtClean="0"/>
              <a:pPr/>
              <a:t>‹#›</a:t>
            </a:fld>
            <a:endParaRPr lang="ar-SA"/>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214290"/>
            <a:ext cx="8429684" cy="6357982"/>
          </a:xfrm>
        </p:spPr>
        <p:txBody>
          <a:bodyPr>
            <a:normAutofit/>
          </a:bodyPr>
          <a:lstStyle/>
          <a:p>
            <a:endParaRPr lang="en-US" sz="2800" b="1" dirty="0" smtClean="0">
              <a:solidFill>
                <a:schemeClr val="tx1"/>
              </a:solidFill>
            </a:endParaRPr>
          </a:p>
          <a:p>
            <a:endParaRPr lang="en-US" sz="2800" b="1" dirty="0">
              <a:solidFill>
                <a:schemeClr val="tx1"/>
              </a:solidFill>
            </a:endParaRPr>
          </a:p>
          <a:p>
            <a:r>
              <a:rPr lang="en-US" sz="2800" b="1" dirty="0" smtClean="0">
                <a:solidFill>
                  <a:schemeClr val="tx1"/>
                </a:solidFill>
              </a:rPr>
              <a:t>	</a:t>
            </a:r>
            <a:endParaRPr lang="en-US" sz="2800" dirty="0" smtClean="0">
              <a:solidFill>
                <a:schemeClr val="tx1"/>
              </a:solidFill>
            </a:endParaRPr>
          </a:p>
          <a:p>
            <a:pPr algn="l"/>
            <a:endParaRPr lang="en-US" b="1" dirty="0" smtClean="0">
              <a:solidFill>
                <a:schemeClr val="tx1"/>
              </a:solidFill>
            </a:endParaRPr>
          </a:p>
          <a:p>
            <a:pPr algn="l"/>
            <a:r>
              <a:rPr lang="en-US" b="1" dirty="0" smtClean="0">
                <a:solidFill>
                  <a:schemeClr val="tx1"/>
                </a:solidFill>
              </a:rPr>
              <a:t>SPECIES:   </a:t>
            </a:r>
          </a:p>
          <a:p>
            <a:pPr algn="l"/>
            <a:r>
              <a:rPr lang="en-US" b="1" dirty="0" smtClean="0">
                <a:solidFill>
                  <a:schemeClr val="tx1"/>
                </a:solidFill>
              </a:rPr>
              <a:t> </a:t>
            </a:r>
            <a:r>
              <a:rPr lang="en-US" b="1" i="1" dirty="0" err="1" smtClean="0">
                <a:solidFill>
                  <a:schemeClr val="tx1"/>
                </a:solidFill>
              </a:rPr>
              <a:t>Sterptococcus</a:t>
            </a:r>
            <a:r>
              <a:rPr lang="en-US" b="1" i="1" dirty="0" smtClean="0">
                <a:solidFill>
                  <a:schemeClr val="tx1"/>
                </a:solidFill>
              </a:rPr>
              <a:t> </a:t>
            </a:r>
            <a:r>
              <a:rPr lang="en-US" b="1" i="1" dirty="0" err="1" smtClean="0">
                <a:solidFill>
                  <a:schemeClr val="tx1"/>
                </a:solidFill>
              </a:rPr>
              <a:t>pyogenes</a:t>
            </a:r>
            <a:endParaRPr lang="en-US" dirty="0" smtClean="0">
              <a:solidFill>
                <a:schemeClr val="tx1"/>
              </a:solidFill>
            </a:endParaRPr>
          </a:p>
          <a:p>
            <a:pPr algn="l"/>
            <a:r>
              <a:rPr lang="en-US" b="1" i="1" dirty="0" err="1" smtClean="0">
                <a:solidFill>
                  <a:schemeClr val="tx1"/>
                </a:solidFill>
              </a:rPr>
              <a:t>Sterptococcus</a:t>
            </a:r>
            <a:r>
              <a:rPr lang="en-US" b="1" i="1" dirty="0" smtClean="0">
                <a:solidFill>
                  <a:schemeClr val="tx1"/>
                </a:solidFill>
              </a:rPr>
              <a:t> </a:t>
            </a:r>
            <a:r>
              <a:rPr lang="en-US" b="1" i="1" dirty="0" err="1" smtClean="0">
                <a:solidFill>
                  <a:schemeClr val="tx1"/>
                </a:solidFill>
              </a:rPr>
              <a:t>agalactiae</a:t>
            </a:r>
            <a:r>
              <a:rPr lang="en-US" b="1" i="1" dirty="0" smtClean="0">
                <a:solidFill>
                  <a:schemeClr val="tx1"/>
                </a:solidFill>
              </a:rPr>
              <a:t>  </a:t>
            </a:r>
            <a:endParaRPr lang="en-US" dirty="0" smtClean="0">
              <a:solidFill>
                <a:schemeClr val="tx1"/>
              </a:solidFill>
            </a:endParaRPr>
          </a:p>
          <a:p>
            <a:pPr algn="l"/>
            <a:r>
              <a:rPr lang="en-US" b="1" i="1" dirty="0" err="1" smtClean="0">
                <a:solidFill>
                  <a:schemeClr val="tx1"/>
                </a:solidFill>
              </a:rPr>
              <a:t>Sterptococcus</a:t>
            </a:r>
            <a:r>
              <a:rPr lang="en-US" b="1" i="1" dirty="0" smtClean="0">
                <a:solidFill>
                  <a:schemeClr val="tx1"/>
                </a:solidFill>
              </a:rPr>
              <a:t> </a:t>
            </a:r>
            <a:r>
              <a:rPr lang="en-US" b="1" i="1" dirty="0" err="1" smtClean="0">
                <a:solidFill>
                  <a:schemeClr val="tx1"/>
                </a:solidFill>
              </a:rPr>
              <a:t>dysagalactiae</a:t>
            </a:r>
            <a:endParaRPr lang="en-US" dirty="0" smtClean="0">
              <a:solidFill>
                <a:schemeClr val="tx1"/>
              </a:solidFill>
            </a:endParaRPr>
          </a:p>
          <a:p>
            <a:pPr algn="l"/>
            <a:r>
              <a:rPr lang="en-US" b="1" i="1" dirty="0" err="1" smtClean="0">
                <a:solidFill>
                  <a:schemeClr val="tx1"/>
                </a:solidFill>
              </a:rPr>
              <a:t>Sterptococcus</a:t>
            </a:r>
            <a:r>
              <a:rPr lang="en-US" b="1" i="1" dirty="0" smtClean="0">
                <a:solidFill>
                  <a:schemeClr val="tx1"/>
                </a:solidFill>
              </a:rPr>
              <a:t> </a:t>
            </a:r>
            <a:r>
              <a:rPr lang="en-US" b="1" i="1" dirty="0" err="1" smtClean="0">
                <a:solidFill>
                  <a:schemeClr val="tx1"/>
                </a:solidFill>
              </a:rPr>
              <a:t>uberis</a:t>
            </a:r>
            <a:endParaRPr lang="en-US" dirty="0" smtClean="0">
              <a:solidFill>
                <a:schemeClr val="tx1"/>
              </a:solidFill>
            </a:endParaRPr>
          </a:p>
          <a:p>
            <a:pPr algn="l"/>
            <a:r>
              <a:rPr lang="en-US" b="1" i="1" dirty="0" err="1" smtClean="0">
                <a:solidFill>
                  <a:schemeClr val="tx1"/>
                </a:solidFill>
              </a:rPr>
              <a:t>Sterptococcus</a:t>
            </a:r>
            <a:r>
              <a:rPr lang="en-US" b="1" i="1" dirty="0" smtClean="0">
                <a:solidFill>
                  <a:schemeClr val="tx1"/>
                </a:solidFill>
              </a:rPr>
              <a:t> </a:t>
            </a:r>
            <a:r>
              <a:rPr lang="en-US" b="1" i="1" dirty="0" err="1" smtClean="0">
                <a:solidFill>
                  <a:schemeClr val="tx1"/>
                </a:solidFill>
              </a:rPr>
              <a:t>equi</a:t>
            </a:r>
            <a:endParaRPr lang="en-US" dirty="0" smtClean="0">
              <a:solidFill>
                <a:schemeClr val="tx1"/>
              </a:solidFill>
            </a:endParaRPr>
          </a:p>
          <a:p>
            <a:pPr algn="l"/>
            <a:r>
              <a:rPr lang="en-US" b="1" i="1" dirty="0" err="1" smtClean="0">
                <a:solidFill>
                  <a:schemeClr val="tx1"/>
                </a:solidFill>
              </a:rPr>
              <a:t>Sterptococcus</a:t>
            </a:r>
            <a:r>
              <a:rPr lang="en-US" b="1" i="1" dirty="0" smtClean="0">
                <a:solidFill>
                  <a:schemeClr val="tx1"/>
                </a:solidFill>
              </a:rPr>
              <a:t> </a:t>
            </a:r>
            <a:r>
              <a:rPr lang="en-US" b="1" i="1" dirty="0" err="1" smtClean="0">
                <a:solidFill>
                  <a:schemeClr val="tx1"/>
                </a:solidFill>
              </a:rPr>
              <a:t>zooepidemicus</a:t>
            </a:r>
            <a:r>
              <a:rPr lang="en-US" b="1" i="1" dirty="0" smtClean="0">
                <a:solidFill>
                  <a:schemeClr val="tx1"/>
                </a:solidFill>
              </a:rPr>
              <a:t>                </a:t>
            </a:r>
            <a:endParaRPr lang="en-US" dirty="0" smtClean="0">
              <a:solidFill>
                <a:schemeClr val="tx1"/>
              </a:solidFill>
            </a:endParaRPr>
          </a:p>
          <a:p>
            <a:pPr algn="l"/>
            <a:r>
              <a:rPr lang="en-US" b="1" i="1" dirty="0" err="1" smtClean="0">
                <a:solidFill>
                  <a:schemeClr val="tx1"/>
                </a:solidFill>
              </a:rPr>
              <a:t>Sterptococcus</a:t>
            </a:r>
            <a:r>
              <a:rPr lang="en-US" b="1" i="1" dirty="0" smtClean="0">
                <a:solidFill>
                  <a:schemeClr val="tx1"/>
                </a:solidFill>
              </a:rPr>
              <a:t> </a:t>
            </a:r>
            <a:r>
              <a:rPr lang="en-US" b="1" i="1" dirty="0" err="1" smtClean="0">
                <a:solidFill>
                  <a:schemeClr val="tx1"/>
                </a:solidFill>
              </a:rPr>
              <a:t>canis</a:t>
            </a:r>
            <a:endParaRPr lang="en-US" dirty="0" smtClean="0">
              <a:solidFill>
                <a:schemeClr val="tx1"/>
              </a:solidFill>
            </a:endParaRPr>
          </a:p>
          <a:p>
            <a:pPr algn="l"/>
            <a:r>
              <a:rPr lang="en-US" b="1" i="1" dirty="0" err="1" smtClean="0">
                <a:solidFill>
                  <a:schemeClr val="tx1"/>
                </a:solidFill>
              </a:rPr>
              <a:t>Sterptococcus</a:t>
            </a:r>
            <a:r>
              <a:rPr lang="en-US" b="1" i="1" dirty="0" smtClean="0">
                <a:solidFill>
                  <a:schemeClr val="tx1"/>
                </a:solidFill>
              </a:rPr>
              <a:t> </a:t>
            </a:r>
            <a:r>
              <a:rPr lang="en-US" b="1" i="1" dirty="0" err="1" smtClean="0">
                <a:solidFill>
                  <a:schemeClr val="tx1"/>
                </a:solidFill>
              </a:rPr>
              <a:t>gallinerum</a:t>
            </a:r>
            <a:endParaRPr lang="ar-EG" dirty="0">
              <a:solidFill>
                <a:schemeClr val="tx1"/>
              </a:solidFill>
            </a:endParaRPr>
          </a:p>
        </p:txBody>
      </p:sp>
      <p:sp>
        <p:nvSpPr>
          <p:cNvPr id="2" name="Rounded Rectangle 1"/>
          <p:cNvSpPr/>
          <p:nvPr/>
        </p:nvSpPr>
        <p:spPr>
          <a:xfrm>
            <a:off x="1547664" y="404664"/>
            <a:ext cx="5616624" cy="1656184"/>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spcBef>
                <a:spcPts val="600"/>
              </a:spcBef>
              <a:buClr>
                <a:srgbClr val="F3A447"/>
              </a:buClr>
              <a:buSzPct val="85000"/>
            </a:pPr>
            <a:r>
              <a:rPr lang="en-US" sz="2200" b="1" spc="100" dirty="0">
                <a:solidFill>
                  <a:schemeClr val="bg2"/>
                </a:solidFill>
              </a:rPr>
              <a:t>Order:  EUBACTERIALIS</a:t>
            </a:r>
            <a:endParaRPr lang="en-US" sz="2200" spc="100" dirty="0">
              <a:solidFill>
                <a:schemeClr val="bg2"/>
              </a:solidFill>
            </a:endParaRPr>
          </a:p>
          <a:p>
            <a:pPr lvl="0" algn="ctr" rtl="0">
              <a:spcBef>
                <a:spcPts val="600"/>
              </a:spcBef>
              <a:buClr>
                <a:srgbClr val="F3A447"/>
              </a:buClr>
              <a:buSzPct val="85000"/>
            </a:pPr>
            <a:r>
              <a:rPr lang="en-US" sz="2200" b="1" spc="100" dirty="0">
                <a:solidFill>
                  <a:schemeClr val="bg2"/>
                </a:solidFill>
              </a:rPr>
              <a:t>Family: LACTOBACTERIACE	</a:t>
            </a:r>
            <a:endParaRPr lang="en-US" sz="2200" spc="100" dirty="0">
              <a:solidFill>
                <a:schemeClr val="bg2"/>
              </a:solidFill>
            </a:endParaRPr>
          </a:p>
          <a:p>
            <a:pPr lvl="0" algn="ctr" rtl="0">
              <a:spcBef>
                <a:spcPts val="600"/>
              </a:spcBef>
              <a:buClr>
                <a:srgbClr val="F3A447"/>
              </a:buClr>
              <a:buSzPct val="85000"/>
            </a:pPr>
            <a:r>
              <a:rPr lang="en-US" sz="2200" b="1" spc="100" dirty="0">
                <a:solidFill>
                  <a:schemeClr val="bg2"/>
                </a:solidFill>
              </a:rPr>
              <a:t>Genus: </a:t>
            </a:r>
            <a:r>
              <a:rPr lang="en-US" sz="2800" b="1" spc="100" dirty="0" smtClean="0">
                <a:solidFill>
                  <a:schemeClr val="bg2"/>
                </a:solidFill>
              </a:rPr>
              <a:t>STERPTOCOCCUS</a:t>
            </a:r>
            <a:endParaRPr lang="en-US" dirty="0">
              <a:solidFill>
                <a:schemeClr val="bg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57188"/>
            <a:ext cx="8229600" cy="6000750"/>
          </a:xfrm>
        </p:spPr>
        <p:txBody>
          <a:bodyPr/>
          <a:lstStyle/>
          <a:p>
            <a:pPr lvl="0" algn="l"/>
            <a:endParaRPr lang="en-US" dirty="0" smtClean="0"/>
          </a:p>
          <a:p>
            <a:pPr lvl="0" algn="l"/>
            <a:endParaRPr lang="en-US" dirty="0"/>
          </a:p>
          <a:p>
            <a:pPr lvl="0" algn="l"/>
            <a:r>
              <a:rPr lang="en-US" dirty="0" smtClean="0"/>
              <a:t>It produces two soluble </a:t>
            </a:r>
            <a:r>
              <a:rPr lang="en-US" dirty="0" err="1" smtClean="0"/>
              <a:t>haemolysins</a:t>
            </a:r>
            <a:r>
              <a:rPr lang="en-US" dirty="0" smtClean="0"/>
              <a:t> which cause </a:t>
            </a:r>
            <a:r>
              <a:rPr lang="en-US" dirty="0" err="1" smtClean="0"/>
              <a:t>haemolysis</a:t>
            </a:r>
            <a:r>
              <a:rPr lang="en-US" dirty="0" smtClean="0"/>
              <a:t> of erythrocytes.</a:t>
            </a:r>
          </a:p>
          <a:p>
            <a:pPr lvl="0" algn="l"/>
            <a:r>
              <a:rPr lang="en-US" i="1" dirty="0" err="1" smtClean="0"/>
              <a:t>Strept</a:t>
            </a:r>
            <a:r>
              <a:rPr lang="en-US" i="1" dirty="0" smtClean="0"/>
              <a:t>. </a:t>
            </a:r>
            <a:r>
              <a:rPr lang="en-US" i="1" dirty="0" err="1" smtClean="0"/>
              <a:t>pyogenes</a:t>
            </a:r>
            <a:r>
              <a:rPr lang="en-US" dirty="0" smtClean="0"/>
              <a:t> produces a </a:t>
            </a:r>
            <a:r>
              <a:rPr lang="en-US" dirty="0" err="1" smtClean="0"/>
              <a:t>leucocyte</a:t>
            </a:r>
            <a:r>
              <a:rPr lang="en-US" dirty="0" smtClean="0"/>
              <a:t> destroying substance known as </a:t>
            </a:r>
            <a:r>
              <a:rPr lang="en-US" dirty="0" err="1" smtClean="0"/>
              <a:t>leucocidine</a:t>
            </a:r>
            <a:r>
              <a:rPr lang="en-US" dirty="0" smtClean="0"/>
              <a:t>.</a:t>
            </a:r>
          </a:p>
          <a:p>
            <a:pPr lvl="0" algn="l"/>
            <a:r>
              <a:rPr lang="en-US" dirty="0" err="1" smtClean="0"/>
              <a:t>Itproduces</a:t>
            </a:r>
            <a:r>
              <a:rPr lang="en-US" dirty="0" smtClean="0"/>
              <a:t> </a:t>
            </a:r>
            <a:r>
              <a:rPr lang="en-US" dirty="0" err="1" smtClean="0"/>
              <a:t>erythrogenic</a:t>
            </a:r>
            <a:r>
              <a:rPr lang="en-US" dirty="0" smtClean="0"/>
              <a:t> toxin which is responsible for the characteristic skin lesions of scarlet fever.</a:t>
            </a:r>
          </a:p>
          <a:p>
            <a:pPr lvl="0" algn="l"/>
            <a:r>
              <a:rPr lang="en-US" dirty="0" smtClean="0"/>
              <a:t>Produce </a:t>
            </a:r>
            <a:r>
              <a:rPr lang="en-US" dirty="0" err="1" smtClean="0"/>
              <a:t>fibrinolysin</a:t>
            </a:r>
            <a:r>
              <a:rPr lang="en-US" dirty="0" smtClean="0"/>
              <a:t> ,</a:t>
            </a:r>
            <a:r>
              <a:rPr lang="en-US" dirty="0" err="1" smtClean="0"/>
              <a:t>proteinase</a:t>
            </a:r>
            <a:r>
              <a:rPr lang="en-US" dirty="0" smtClean="0"/>
              <a:t>, </a:t>
            </a:r>
            <a:r>
              <a:rPr lang="en-US" dirty="0" err="1" smtClean="0"/>
              <a:t>hyalouronidase</a:t>
            </a:r>
            <a:r>
              <a:rPr lang="en-US" dirty="0" smtClean="0"/>
              <a:t>   (spreading factor ).</a:t>
            </a:r>
            <a:endParaRPr lang="en-US" dirty="0"/>
          </a:p>
        </p:txBody>
      </p:sp>
      <p:sp>
        <p:nvSpPr>
          <p:cNvPr id="2" name="Rectangle 1"/>
          <p:cNvSpPr/>
          <p:nvPr/>
        </p:nvSpPr>
        <p:spPr>
          <a:xfrm>
            <a:off x="683568" y="548680"/>
            <a:ext cx="5832648" cy="648072"/>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u="sng" dirty="0">
                <a:solidFill>
                  <a:schemeClr val="bg2"/>
                </a:solidFill>
              </a:rPr>
              <a:t>toxins and enzymes:</a:t>
            </a:r>
            <a:endParaRPr lang="en-US" sz="2600" dirty="0">
              <a:solidFill>
                <a:schemeClr val="bg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85728"/>
            <a:ext cx="8329642" cy="6357982"/>
          </a:xfrm>
        </p:spPr>
        <p:txBody>
          <a:bodyPr>
            <a:normAutofit lnSpcReduction="10000"/>
          </a:bodyPr>
          <a:lstStyle/>
          <a:p>
            <a:pPr algn="l"/>
            <a:endParaRPr lang="en-US" dirty="0" smtClean="0"/>
          </a:p>
          <a:p>
            <a:pPr algn="l"/>
            <a:endParaRPr lang="en-US" dirty="0"/>
          </a:p>
          <a:p>
            <a:pPr algn="l"/>
            <a:r>
              <a:rPr lang="en-US" dirty="0" smtClean="0"/>
              <a:t>Somatic (o)antigen</a:t>
            </a:r>
          </a:p>
          <a:p>
            <a:pPr algn="l"/>
            <a:r>
              <a:rPr lang="en-US" dirty="0" smtClean="0"/>
              <a:t>Capsular antigen</a:t>
            </a:r>
          </a:p>
          <a:p>
            <a:pPr algn="l"/>
            <a:r>
              <a:rPr lang="en-US" dirty="0" smtClean="0"/>
              <a:t>(m) protein only in </a:t>
            </a:r>
            <a:r>
              <a:rPr lang="en-US" dirty="0" err="1" smtClean="0"/>
              <a:t>s.pyogen</a:t>
            </a:r>
            <a:r>
              <a:rPr lang="en-US" dirty="0" smtClean="0"/>
              <a:t> </a:t>
            </a:r>
          </a:p>
          <a:p>
            <a:pPr algn="l"/>
            <a:r>
              <a:rPr lang="en-US" b="1" u="sng" dirty="0" err="1" smtClean="0"/>
              <a:t>Pathogenicity</a:t>
            </a:r>
            <a:r>
              <a:rPr lang="en-US" dirty="0" smtClean="0"/>
              <a:t>:</a:t>
            </a:r>
          </a:p>
          <a:p>
            <a:pPr lvl="0" algn="l"/>
            <a:r>
              <a:rPr lang="en-US" i="1" dirty="0" err="1" smtClean="0"/>
              <a:t>Strept</a:t>
            </a:r>
            <a:r>
              <a:rPr lang="en-US" i="1" dirty="0" smtClean="0"/>
              <a:t>. </a:t>
            </a:r>
            <a:r>
              <a:rPr lang="en-US" i="1" dirty="0" err="1" smtClean="0"/>
              <a:t>pyogenes</a:t>
            </a:r>
            <a:r>
              <a:rPr lang="en-US" dirty="0" smtClean="0"/>
              <a:t> causes a number of disease in man.</a:t>
            </a:r>
          </a:p>
          <a:p>
            <a:pPr lvl="0" algn="l"/>
            <a:r>
              <a:rPr lang="en-US" dirty="0" smtClean="0"/>
              <a:t>It is associated with scarlet fever, septic sore throat, tonsillitis and various </a:t>
            </a:r>
            <a:r>
              <a:rPr lang="en-US" dirty="0" err="1" smtClean="0"/>
              <a:t>suppurative</a:t>
            </a:r>
            <a:r>
              <a:rPr lang="en-US" dirty="0" smtClean="0"/>
              <a:t> inflammatory conditions.</a:t>
            </a:r>
          </a:p>
          <a:p>
            <a:pPr lvl="0" algn="l"/>
            <a:r>
              <a:rPr lang="en-US" dirty="0" smtClean="0"/>
              <a:t>The organism invades the bovine mammary gland producing mastitis.</a:t>
            </a:r>
          </a:p>
          <a:p>
            <a:pPr lvl="0" algn="l"/>
            <a:r>
              <a:rPr lang="en-US" dirty="0" smtClean="0"/>
              <a:t>Some strains of </a:t>
            </a:r>
            <a:r>
              <a:rPr lang="en-US" i="1" dirty="0" err="1" smtClean="0"/>
              <a:t>Strept</a:t>
            </a:r>
            <a:r>
              <a:rPr lang="en-US" i="1" dirty="0" smtClean="0"/>
              <a:t>. </a:t>
            </a:r>
            <a:r>
              <a:rPr lang="en-US" i="1" dirty="0" err="1" smtClean="0"/>
              <a:t>pyogenes</a:t>
            </a:r>
            <a:r>
              <a:rPr lang="en-US" dirty="0" err="1" smtClean="0"/>
              <a:t>are</a:t>
            </a:r>
            <a:r>
              <a:rPr lang="en-US" dirty="0" smtClean="0"/>
              <a:t> highly virulent for the mouse and rabbit, guinea pig is more resistant.</a:t>
            </a:r>
          </a:p>
          <a:p>
            <a:pPr algn="l"/>
            <a:r>
              <a:rPr lang="en-US" dirty="0" smtClean="0"/>
              <a:t> </a:t>
            </a:r>
            <a:endParaRPr lang="ar-EG" dirty="0"/>
          </a:p>
        </p:txBody>
      </p:sp>
      <p:sp>
        <p:nvSpPr>
          <p:cNvPr id="2" name="Rectangle 1"/>
          <p:cNvSpPr/>
          <p:nvPr/>
        </p:nvSpPr>
        <p:spPr>
          <a:xfrm>
            <a:off x="539552" y="404664"/>
            <a:ext cx="4032448" cy="720080"/>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dirty="0">
                <a:solidFill>
                  <a:schemeClr val="bg2"/>
                </a:solidFill>
              </a:rPr>
              <a:t>Antigenic structure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00792"/>
          </a:xfrm>
        </p:spPr>
        <p:txBody>
          <a:bodyPr/>
          <a:lstStyle/>
          <a:p>
            <a:pPr marL="0" indent="0" algn="l">
              <a:buNone/>
            </a:pPr>
            <a:endParaRPr lang="en-US" b="1" u="sng" dirty="0" smtClean="0"/>
          </a:p>
          <a:p>
            <a:pPr marL="0" indent="0" algn="l">
              <a:buNone/>
            </a:pPr>
            <a:endParaRPr lang="en-US" dirty="0" smtClean="0"/>
          </a:p>
          <a:p>
            <a:pPr lvl="0" algn="l"/>
            <a:endParaRPr lang="en-US" dirty="0" smtClean="0"/>
          </a:p>
          <a:p>
            <a:pPr lvl="0" algn="l"/>
            <a:r>
              <a:rPr lang="en-US" dirty="0" smtClean="0"/>
              <a:t>By direct smears of the exudates from the lesions of the disease usually reveal long chains of streptococci.</a:t>
            </a:r>
          </a:p>
          <a:p>
            <a:pPr lvl="0" algn="l"/>
            <a:r>
              <a:rPr lang="en-US" dirty="0" err="1" smtClean="0"/>
              <a:t>Haemolysis</a:t>
            </a:r>
            <a:r>
              <a:rPr lang="en-US" dirty="0" smtClean="0"/>
              <a:t> of blood media.</a:t>
            </a:r>
          </a:p>
          <a:p>
            <a:pPr lvl="0" algn="l"/>
            <a:r>
              <a:rPr lang="en-US" dirty="0" err="1" smtClean="0"/>
              <a:t>Lancifield</a:t>
            </a:r>
            <a:r>
              <a:rPr lang="en-US" dirty="0" smtClean="0"/>
              <a:t> technique with various biochemical tests.</a:t>
            </a:r>
          </a:p>
          <a:p>
            <a:endParaRPr lang="ar-EG" dirty="0"/>
          </a:p>
        </p:txBody>
      </p:sp>
      <p:sp>
        <p:nvSpPr>
          <p:cNvPr id="2" name="Rectangle 1"/>
          <p:cNvSpPr/>
          <p:nvPr/>
        </p:nvSpPr>
        <p:spPr>
          <a:xfrm>
            <a:off x="467544" y="620688"/>
            <a:ext cx="7488832" cy="792088"/>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dirty="0">
                <a:solidFill>
                  <a:schemeClr val="bg2"/>
                </a:solidFill>
              </a:rPr>
              <a:t>Laboratory diagnosis of </a:t>
            </a:r>
            <a:r>
              <a:rPr lang="en-US" sz="2600" b="1" i="1" dirty="0" err="1">
                <a:solidFill>
                  <a:schemeClr val="bg2"/>
                </a:solidFill>
              </a:rPr>
              <a:t>Strept.pyogenes</a:t>
            </a:r>
            <a:r>
              <a:rPr lang="en-US" sz="2600" b="1" dirty="0">
                <a:solidFill>
                  <a:schemeClr val="bg2"/>
                </a:solidFill>
              </a:rPr>
              <a:t> infections: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357188"/>
            <a:ext cx="8229600" cy="6143625"/>
          </a:xfrm>
        </p:spPr>
        <p:txBody>
          <a:bodyPr/>
          <a:lstStyle/>
          <a:p>
            <a:endParaRPr lang="ar-EG" dirty="0" smtClean="0"/>
          </a:p>
          <a:p>
            <a:pPr>
              <a:buNone/>
            </a:pPr>
            <a:endParaRPr lang="ar-EG" dirty="0"/>
          </a:p>
        </p:txBody>
      </p:sp>
      <p:graphicFrame>
        <p:nvGraphicFramePr>
          <p:cNvPr id="6" name="Table 5"/>
          <p:cNvGraphicFramePr>
            <a:graphicFrameLocks noGrp="1"/>
          </p:cNvGraphicFramePr>
          <p:nvPr/>
        </p:nvGraphicFramePr>
        <p:xfrm>
          <a:off x="571471" y="1571612"/>
          <a:ext cx="7786743" cy="4889520"/>
        </p:xfrm>
        <a:graphic>
          <a:graphicData uri="http://schemas.openxmlformats.org/drawingml/2006/table">
            <a:tbl>
              <a:tblPr rtl="1" firstRow="1" bandRow="1">
                <a:tableStyleId>{5C22544A-7EE6-4342-B048-85BDC9FD1C3A}</a:tableStyleId>
              </a:tblPr>
              <a:tblGrid>
                <a:gridCol w="2595581"/>
                <a:gridCol w="2595581"/>
                <a:gridCol w="2595581"/>
              </a:tblGrid>
              <a:tr h="543280">
                <a:tc>
                  <a:txBody>
                    <a:bodyPr/>
                    <a:lstStyle/>
                    <a:p>
                      <a:pPr algn="just" rtl="0">
                        <a:spcAft>
                          <a:spcPts val="1000"/>
                        </a:spcAft>
                        <a:tabLst>
                          <a:tab pos="2162175" algn="l"/>
                          <a:tab pos="3664585" algn="l"/>
                          <a:tab pos="5274310" algn="r"/>
                        </a:tabLst>
                      </a:pPr>
                      <a:r>
                        <a:rPr lang="en-US" sz="1200" b="1" i="1" dirty="0" err="1">
                          <a:latin typeface="Calibri"/>
                          <a:ea typeface="Times New Roman"/>
                          <a:cs typeface="Arial"/>
                        </a:rPr>
                        <a:t>Strept</a:t>
                      </a:r>
                      <a:r>
                        <a:rPr lang="en-US" sz="1200" b="1" i="1" dirty="0">
                          <a:latin typeface="Calibri"/>
                          <a:ea typeface="Times New Roman"/>
                          <a:cs typeface="Arial"/>
                        </a:rPr>
                        <a:t>. </a:t>
                      </a:r>
                      <a:r>
                        <a:rPr lang="en-US" sz="1200" b="1" i="1" dirty="0" err="1">
                          <a:latin typeface="Calibri"/>
                          <a:ea typeface="Times New Roman"/>
                          <a:cs typeface="Arial"/>
                        </a:rPr>
                        <a:t>Pyogenes</a:t>
                      </a:r>
                      <a:endParaRPr lang="en-US" sz="1000" dirty="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i="1" dirty="0">
                          <a:latin typeface="Calibri"/>
                          <a:ea typeface="Times New Roman"/>
                          <a:cs typeface="Arial"/>
                        </a:rPr>
                        <a:t>Staph. </a:t>
                      </a:r>
                      <a:r>
                        <a:rPr lang="en-US" sz="1200" b="1" i="1" dirty="0" err="1">
                          <a:latin typeface="Calibri"/>
                          <a:ea typeface="Times New Roman"/>
                          <a:cs typeface="Arial"/>
                        </a:rPr>
                        <a:t>Aureus</a:t>
                      </a:r>
                      <a:endParaRPr lang="en-US" sz="1000" dirty="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dirty="0">
                          <a:latin typeface="Calibri"/>
                          <a:ea typeface="Times New Roman"/>
                          <a:cs typeface="Arial"/>
                        </a:rPr>
                        <a:t>Characters</a:t>
                      </a:r>
                      <a:endParaRPr lang="en-US" sz="1000" dirty="0">
                        <a:latin typeface="Times New Roman"/>
                        <a:ea typeface="Times New Roman"/>
                        <a:cs typeface="Arial"/>
                      </a:endParaRPr>
                    </a:p>
                  </a:txBody>
                  <a:tcPr marL="68580" marR="68580" marT="0" marB="0"/>
                </a:tc>
              </a:tr>
              <a:tr h="543280">
                <a:tc>
                  <a:txBody>
                    <a:bodyPr/>
                    <a:lstStyle/>
                    <a:p>
                      <a:pPr algn="just" rtl="0">
                        <a:spcAft>
                          <a:spcPts val="1000"/>
                        </a:spcAft>
                        <a:tabLst>
                          <a:tab pos="2162175" algn="l"/>
                          <a:tab pos="3664585" algn="l"/>
                          <a:tab pos="5274310" algn="r"/>
                        </a:tabLst>
                      </a:pPr>
                      <a:r>
                        <a:rPr lang="en-US" sz="1200">
                          <a:latin typeface="Calibri"/>
                          <a:ea typeface="Times New Roman"/>
                          <a:cs typeface="Arial"/>
                        </a:rPr>
                        <a:t>Long chains</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Grape like clusters</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a:latin typeface="Calibri"/>
                          <a:ea typeface="Times New Roman"/>
                          <a:cs typeface="Arial"/>
                        </a:rPr>
                        <a:t>Arrangement </a:t>
                      </a:r>
                      <a:endParaRPr lang="en-US" sz="1000">
                        <a:latin typeface="Times New Roman"/>
                        <a:ea typeface="Times New Roman"/>
                        <a:cs typeface="Arial"/>
                      </a:endParaRPr>
                    </a:p>
                  </a:txBody>
                  <a:tcPr marL="68580" marR="68580" marT="0" marB="0"/>
                </a:tc>
              </a:tr>
              <a:tr h="543280">
                <a:tc>
                  <a:txBody>
                    <a:bodyPr/>
                    <a:lstStyle/>
                    <a:p>
                      <a:pPr algn="just" rtl="0">
                        <a:spcAft>
                          <a:spcPts val="1000"/>
                        </a:spcAft>
                        <a:tabLst>
                          <a:tab pos="2162175" algn="l"/>
                          <a:tab pos="3664585" algn="l"/>
                          <a:tab pos="5274310" algn="r"/>
                        </a:tabLst>
                      </a:pPr>
                      <a:r>
                        <a:rPr lang="en-US" sz="1200">
                          <a:latin typeface="Calibri"/>
                          <a:ea typeface="Times New Roman"/>
                          <a:cs typeface="Arial"/>
                        </a:rPr>
                        <a:t>After 48 hours</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After 24 hours</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a:latin typeface="Calibri"/>
                          <a:ea typeface="Times New Roman"/>
                          <a:cs typeface="Arial"/>
                        </a:rPr>
                        <a:t>Growth</a:t>
                      </a:r>
                      <a:endParaRPr lang="en-US" sz="1000">
                        <a:latin typeface="Times New Roman"/>
                        <a:ea typeface="Times New Roman"/>
                        <a:cs typeface="Arial"/>
                      </a:endParaRPr>
                    </a:p>
                  </a:txBody>
                  <a:tcPr marL="68580" marR="68580" marT="0" marB="0"/>
                </a:tc>
              </a:tr>
              <a:tr h="543280">
                <a:tc>
                  <a:txBody>
                    <a:bodyPr/>
                    <a:lstStyle/>
                    <a:p>
                      <a:pPr algn="just" rtl="0">
                        <a:spcAft>
                          <a:spcPts val="1000"/>
                        </a:spcAft>
                        <a:tabLst>
                          <a:tab pos="2162175" algn="l"/>
                          <a:tab pos="3664585" algn="l"/>
                          <a:tab pos="5274310" algn="r"/>
                        </a:tabLst>
                      </a:pPr>
                      <a:r>
                        <a:rPr lang="en-US" sz="1200">
                          <a:latin typeface="Calibri"/>
                          <a:ea typeface="Times New Roman"/>
                          <a:cs typeface="Arial"/>
                        </a:rPr>
                        <a:t>Clear and granular sediment </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Turbid and thick sediment</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a:latin typeface="Calibri"/>
                          <a:ea typeface="Times New Roman"/>
                          <a:cs typeface="Arial"/>
                        </a:rPr>
                        <a:t>Turbidity in broth</a:t>
                      </a:r>
                      <a:endParaRPr lang="en-US" sz="1000">
                        <a:latin typeface="Times New Roman"/>
                        <a:ea typeface="Times New Roman"/>
                        <a:cs typeface="Arial"/>
                      </a:endParaRPr>
                    </a:p>
                  </a:txBody>
                  <a:tcPr marL="68580" marR="68580" marT="0" marB="0"/>
                </a:tc>
              </a:tr>
              <a:tr h="543280">
                <a:tc>
                  <a:txBody>
                    <a:bodyPr/>
                    <a:lstStyle/>
                    <a:p>
                      <a:pPr algn="just" rtl="0">
                        <a:spcAft>
                          <a:spcPts val="1000"/>
                        </a:spcAft>
                        <a:tabLst>
                          <a:tab pos="2162175" algn="l"/>
                          <a:tab pos="3664585" algn="l"/>
                          <a:tab pos="5274310" algn="r"/>
                        </a:tabLst>
                      </a:pPr>
                      <a:r>
                        <a:rPr lang="en-US" sz="1200">
                          <a:latin typeface="Calibri"/>
                          <a:ea typeface="Times New Roman"/>
                          <a:cs typeface="Arial"/>
                        </a:rPr>
                        <a:t>Minute, transparent, non pigmented </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Round, convex, opaque and pigmented</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a:latin typeface="Calibri"/>
                          <a:ea typeface="Times New Roman"/>
                          <a:cs typeface="Arial"/>
                        </a:rPr>
                        <a:t>Colonies on ordinary media</a:t>
                      </a:r>
                      <a:endParaRPr lang="en-US" sz="1000">
                        <a:latin typeface="Times New Roman"/>
                        <a:ea typeface="Times New Roman"/>
                        <a:cs typeface="Arial"/>
                      </a:endParaRPr>
                    </a:p>
                  </a:txBody>
                  <a:tcPr marL="68580" marR="68580" marT="0" marB="0"/>
                </a:tc>
              </a:tr>
              <a:tr h="543280">
                <a:tc>
                  <a:txBody>
                    <a:bodyPr/>
                    <a:lstStyle/>
                    <a:p>
                      <a:pPr algn="just" rtl="0">
                        <a:spcAft>
                          <a:spcPts val="1000"/>
                        </a:spcAft>
                        <a:tabLst>
                          <a:tab pos="2162175" algn="l"/>
                          <a:tab pos="3664585" algn="l"/>
                          <a:tab pos="5274310" algn="r"/>
                        </a:tabLst>
                      </a:pPr>
                      <a:r>
                        <a:rPr lang="en-US" sz="1200">
                          <a:latin typeface="Calibri"/>
                          <a:ea typeface="Times New Roman"/>
                          <a:cs typeface="Arial"/>
                        </a:rPr>
                        <a:t>             –</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             +</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a:latin typeface="Calibri"/>
                          <a:ea typeface="Times New Roman"/>
                          <a:cs typeface="Arial"/>
                        </a:rPr>
                        <a:t>Catalase test</a:t>
                      </a:r>
                      <a:endParaRPr lang="en-US" sz="1000">
                        <a:latin typeface="Times New Roman"/>
                        <a:ea typeface="Times New Roman"/>
                        <a:cs typeface="Arial"/>
                      </a:endParaRPr>
                    </a:p>
                  </a:txBody>
                  <a:tcPr marL="68580" marR="68580" marT="0" marB="0"/>
                </a:tc>
              </a:tr>
              <a:tr h="543280">
                <a:tc>
                  <a:txBody>
                    <a:bodyPr/>
                    <a:lstStyle/>
                    <a:p>
                      <a:pPr algn="just" rtl="0">
                        <a:spcAft>
                          <a:spcPts val="1000"/>
                        </a:spcAft>
                        <a:tabLst>
                          <a:tab pos="2162175" algn="l"/>
                          <a:tab pos="3664585" algn="l"/>
                          <a:tab pos="5274310" algn="r"/>
                        </a:tabLst>
                      </a:pPr>
                      <a:r>
                        <a:rPr lang="en-US" sz="1200">
                          <a:latin typeface="Calibri"/>
                          <a:ea typeface="Times New Roman"/>
                          <a:cs typeface="Arial"/>
                        </a:rPr>
                        <a:t>            –</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             +</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a:latin typeface="Calibri"/>
                          <a:ea typeface="Times New Roman"/>
                          <a:cs typeface="Arial"/>
                        </a:rPr>
                        <a:t>Gelatin liquefaction </a:t>
                      </a:r>
                      <a:endParaRPr lang="en-US" sz="1000">
                        <a:latin typeface="Times New Roman"/>
                        <a:ea typeface="Times New Roman"/>
                        <a:cs typeface="Arial"/>
                      </a:endParaRPr>
                    </a:p>
                  </a:txBody>
                  <a:tcPr marL="68580" marR="68580" marT="0" marB="0"/>
                </a:tc>
              </a:tr>
              <a:tr h="543280">
                <a:tc>
                  <a:txBody>
                    <a:bodyPr/>
                    <a:lstStyle/>
                    <a:p>
                      <a:pPr algn="just" rtl="0">
                        <a:spcAft>
                          <a:spcPts val="1000"/>
                        </a:spcAft>
                        <a:tabLst>
                          <a:tab pos="2162175" algn="l"/>
                          <a:tab pos="3664585" algn="l"/>
                          <a:tab pos="5274310" algn="r"/>
                        </a:tabLst>
                      </a:pPr>
                      <a:r>
                        <a:rPr lang="en-US" sz="1200">
                          <a:latin typeface="Calibri"/>
                          <a:ea typeface="Times New Roman"/>
                          <a:cs typeface="Arial"/>
                        </a:rPr>
                        <a:t>          – </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dirty="0">
                          <a:latin typeface="Calibri"/>
                          <a:ea typeface="Times New Roman"/>
                          <a:cs typeface="Arial"/>
                        </a:rPr>
                        <a:t>              +</a:t>
                      </a:r>
                      <a:endParaRPr lang="en-US" sz="1000" dirty="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a:latin typeface="Calibri"/>
                          <a:ea typeface="Times New Roman"/>
                          <a:cs typeface="Arial"/>
                        </a:rPr>
                        <a:t>Methylene blue </a:t>
                      </a:r>
                      <a:endParaRPr lang="en-US" sz="1000">
                        <a:latin typeface="Times New Roman"/>
                        <a:ea typeface="Times New Roman"/>
                        <a:cs typeface="Arial"/>
                      </a:endParaRPr>
                    </a:p>
                  </a:txBody>
                  <a:tcPr marL="68580" marR="68580" marT="0" marB="0"/>
                </a:tc>
              </a:tr>
              <a:tr h="543280">
                <a:tc>
                  <a:txBody>
                    <a:bodyPr/>
                    <a:lstStyle/>
                    <a:p>
                      <a:pPr algn="just" rtl="0">
                        <a:spcAft>
                          <a:spcPts val="1000"/>
                        </a:spcAft>
                        <a:tabLst>
                          <a:tab pos="2162175" algn="l"/>
                          <a:tab pos="3664585" algn="l"/>
                          <a:tab pos="5274310" algn="r"/>
                        </a:tabLst>
                      </a:pPr>
                      <a:r>
                        <a:rPr lang="en-US" sz="1200" dirty="0">
                          <a:latin typeface="Calibri"/>
                          <a:ea typeface="Times New Roman"/>
                          <a:cs typeface="Arial"/>
                        </a:rPr>
                        <a:t>   Sensitive</a:t>
                      </a:r>
                      <a:endParaRPr lang="en-US" sz="1000" dirty="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dirty="0">
                          <a:latin typeface="Calibri"/>
                          <a:ea typeface="Times New Roman"/>
                          <a:cs typeface="Arial"/>
                        </a:rPr>
                        <a:t>         resist</a:t>
                      </a:r>
                      <a:endParaRPr lang="en-US" sz="1000" dirty="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dirty="0" err="1">
                          <a:latin typeface="Calibri"/>
                          <a:ea typeface="Times New Roman"/>
                          <a:cs typeface="Arial"/>
                        </a:rPr>
                        <a:t>Bactiracin</a:t>
                      </a:r>
                      <a:endParaRPr lang="en-US" sz="1000" dirty="0">
                        <a:latin typeface="Times New Roman"/>
                        <a:ea typeface="Times New Roman"/>
                        <a:cs typeface="Arial"/>
                      </a:endParaRPr>
                    </a:p>
                  </a:txBody>
                  <a:tcPr marL="68580" marR="68580" marT="0" marB="0"/>
                </a:tc>
              </a:tr>
            </a:tbl>
          </a:graphicData>
        </a:graphic>
      </p:graphicFrame>
      <p:sp>
        <p:nvSpPr>
          <p:cNvPr id="2" name="Rectangle 1"/>
          <p:cNvSpPr/>
          <p:nvPr/>
        </p:nvSpPr>
        <p:spPr>
          <a:xfrm>
            <a:off x="539552" y="404664"/>
            <a:ext cx="7899176" cy="914400"/>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dirty="0">
                <a:solidFill>
                  <a:schemeClr val="bg2"/>
                </a:solidFill>
              </a:rPr>
              <a:t>Differences between </a:t>
            </a:r>
            <a:r>
              <a:rPr lang="en-US" sz="2600" b="1" i="1" dirty="0" err="1">
                <a:solidFill>
                  <a:schemeClr val="bg2"/>
                </a:solidFill>
              </a:rPr>
              <a:t>Staph.aureus</a:t>
            </a:r>
            <a:r>
              <a:rPr lang="en-US" sz="2600" b="1" dirty="0">
                <a:solidFill>
                  <a:schemeClr val="bg2"/>
                </a:solidFill>
              </a:rPr>
              <a:t> and </a:t>
            </a:r>
            <a:r>
              <a:rPr lang="en-US" sz="2600" b="1" i="1" dirty="0" err="1">
                <a:solidFill>
                  <a:schemeClr val="bg2"/>
                </a:solidFill>
              </a:rPr>
              <a:t>Strept</a:t>
            </a:r>
            <a:r>
              <a:rPr lang="en-US" sz="2600" b="1" i="1" dirty="0">
                <a:solidFill>
                  <a:schemeClr val="bg2"/>
                </a:solidFill>
              </a:rPr>
              <a:t>. </a:t>
            </a:r>
            <a:r>
              <a:rPr lang="en-US" sz="2600" b="1" i="1" dirty="0" err="1">
                <a:solidFill>
                  <a:schemeClr val="bg2"/>
                </a:solidFill>
              </a:rPr>
              <a:t>pyogenes</a:t>
            </a:r>
            <a:r>
              <a:rPr lang="en-US" sz="2600" b="1" dirty="0">
                <a:solidFill>
                  <a:schemeClr val="bg2"/>
                </a:solidFill>
              </a:rPr>
              <a:t>:</a:t>
            </a:r>
            <a:endParaRPr lang="en-US" sz="2600" dirty="0">
              <a:solidFill>
                <a:schemeClr val="bg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lstStyle/>
          <a:p>
            <a:pPr marL="0" indent="0" algn="l">
              <a:buNone/>
            </a:pPr>
            <a:endParaRPr lang="en-US" b="1" i="1" dirty="0" smtClean="0"/>
          </a:p>
          <a:p>
            <a:pPr marL="0" indent="0" algn="l">
              <a:buNone/>
            </a:pPr>
            <a:endParaRPr lang="en-US" b="1" i="1" dirty="0" smtClean="0"/>
          </a:p>
          <a:p>
            <a:pPr algn="l"/>
            <a:endParaRPr lang="en-US" b="1" i="1" dirty="0" smtClean="0"/>
          </a:p>
          <a:p>
            <a:pPr marL="0" indent="0" algn="l">
              <a:buNone/>
            </a:pPr>
            <a:endParaRPr lang="en-US" dirty="0" smtClean="0"/>
          </a:p>
          <a:p>
            <a:pPr marL="0" indent="0" algn="l">
              <a:buNone/>
            </a:pPr>
            <a:endParaRPr lang="en-US" dirty="0"/>
          </a:p>
          <a:p>
            <a:pPr marL="0" indent="0" algn="l">
              <a:buNone/>
            </a:pPr>
            <a:endParaRPr lang="en-US" dirty="0" smtClean="0"/>
          </a:p>
          <a:p>
            <a:pPr marL="0" indent="0" algn="l">
              <a:buNone/>
            </a:pPr>
            <a:endParaRPr lang="en-US" dirty="0"/>
          </a:p>
          <a:p>
            <a:pPr marL="0" indent="0" algn="l">
              <a:buNone/>
            </a:pPr>
            <a:endParaRPr lang="en-US" dirty="0" smtClean="0"/>
          </a:p>
          <a:p>
            <a:pPr marL="0" indent="0" algn="l">
              <a:buNone/>
            </a:pPr>
            <a:endParaRPr lang="en-US" dirty="0" smtClean="0"/>
          </a:p>
          <a:p>
            <a:pPr algn="l"/>
            <a:r>
              <a:rPr lang="en-US" dirty="0" smtClean="0"/>
              <a:t>These three species of streptococcus are biochemically and serologically different; however, they are associated with bovine mastitis.</a:t>
            </a:r>
          </a:p>
          <a:p>
            <a:endParaRPr lang="ar-EG" dirty="0"/>
          </a:p>
        </p:txBody>
      </p:sp>
      <p:sp>
        <p:nvSpPr>
          <p:cNvPr id="2" name="Oval 1"/>
          <p:cNvSpPr/>
          <p:nvPr/>
        </p:nvSpPr>
        <p:spPr>
          <a:xfrm>
            <a:off x="1115616" y="332656"/>
            <a:ext cx="6984776" cy="1008112"/>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u="sng" dirty="0">
                <a:solidFill>
                  <a:schemeClr val="bg2"/>
                </a:solidFill>
              </a:rPr>
              <a:t>MASTITIS STREPTOCOCCI:</a:t>
            </a:r>
            <a:endParaRPr lang="en-US" sz="2600" dirty="0">
              <a:solidFill>
                <a:schemeClr val="bg2"/>
              </a:solidFill>
            </a:endParaRPr>
          </a:p>
        </p:txBody>
      </p:sp>
      <p:sp>
        <p:nvSpPr>
          <p:cNvPr id="4" name="Rectangle 3"/>
          <p:cNvSpPr/>
          <p:nvPr/>
        </p:nvSpPr>
        <p:spPr>
          <a:xfrm>
            <a:off x="755576" y="1916832"/>
            <a:ext cx="6840760" cy="2448272"/>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i="1" dirty="0">
                <a:solidFill>
                  <a:schemeClr val="bg2"/>
                </a:solidFill>
              </a:rPr>
              <a:t>Streptococcus </a:t>
            </a:r>
            <a:r>
              <a:rPr lang="en-US" sz="2600" b="1" i="1" dirty="0" err="1">
                <a:solidFill>
                  <a:schemeClr val="bg2"/>
                </a:solidFill>
              </a:rPr>
              <a:t>agalactiae</a:t>
            </a:r>
            <a:r>
              <a:rPr lang="ar-SA" sz="2600" b="1" i="1" dirty="0">
                <a:solidFill>
                  <a:schemeClr val="bg2"/>
                </a:solidFill>
              </a:rPr>
              <a:t>•</a:t>
            </a:r>
            <a:endParaRPr lang="en-US" sz="2600" dirty="0">
              <a:solidFill>
                <a:schemeClr val="bg2"/>
              </a:solidFill>
            </a:endParaRPr>
          </a:p>
          <a:p>
            <a:pPr marL="274320" lvl="0" indent="-274320" algn="l" rtl="0">
              <a:spcBef>
                <a:spcPts val="600"/>
              </a:spcBef>
              <a:buClr>
                <a:srgbClr val="F3A447"/>
              </a:buClr>
              <a:buSzPct val="85000"/>
              <a:buFont typeface="Wingdings 2"/>
              <a:buChar char=""/>
            </a:pPr>
            <a:r>
              <a:rPr lang="en-US" sz="2600" b="1" i="1" dirty="0">
                <a:solidFill>
                  <a:schemeClr val="bg2"/>
                </a:solidFill>
              </a:rPr>
              <a:t> Streptococcus </a:t>
            </a:r>
            <a:r>
              <a:rPr lang="en-US" sz="2600" b="1" i="1" dirty="0" err="1">
                <a:solidFill>
                  <a:schemeClr val="bg2"/>
                </a:solidFill>
              </a:rPr>
              <a:t>dysgalactiae</a:t>
            </a:r>
            <a:r>
              <a:rPr lang="ar-SA" sz="2600" b="1" i="1" dirty="0">
                <a:solidFill>
                  <a:schemeClr val="bg2"/>
                </a:solidFill>
              </a:rPr>
              <a:t>•</a:t>
            </a:r>
            <a:endParaRPr lang="en-US" sz="2600" dirty="0">
              <a:solidFill>
                <a:schemeClr val="bg2"/>
              </a:solidFill>
            </a:endParaRPr>
          </a:p>
          <a:p>
            <a:pPr marL="274320" lvl="0" indent="-274320" algn="l" rtl="0">
              <a:spcBef>
                <a:spcPts val="600"/>
              </a:spcBef>
              <a:buClr>
                <a:srgbClr val="F3A447"/>
              </a:buClr>
              <a:buSzPct val="85000"/>
              <a:buFont typeface="Wingdings 2"/>
              <a:buChar char=""/>
            </a:pPr>
            <a:r>
              <a:rPr lang="en-US" sz="2600" b="1" i="1" dirty="0">
                <a:solidFill>
                  <a:schemeClr val="bg2"/>
                </a:solidFill>
              </a:rPr>
              <a:t> Streptococcus </a:t>
            </a:r>
            <a:r>
              <a:rPr lang="en-US" sz="2600" b="1" i="1" dirty="0" err="1">
                <a:solidFill>
                  <a:schemeClr val="bg2"/>
                </a:solidFill>
              </a:rPr>
              <a:t>uberis</a:t>
            </a:r>
            <a:r>
              <a:rPr lang="ar-SA" sz="2600" b="1" i="1" dirty="0">
                <a:solidFill>
                  <a:prstClr val="white"/>
                </a:solidFill>
              </a:rPr>
              <a:t>•</a:t>
            </a:r>
            <a:endParaRPr lang="en-US" sz="2600" b="1" i="1" dirty="0">
              <a:solidFill>
                <a:prstClr val="white"/>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00792"/>
          </a:xfrm>
        </p:spPr>
        <p:txBody>
          <a:bodyPr/>
          <a:lstStyle/>
          <a:p>
            <a:pPr algn="l"/>
            <a:endParaRPr lang="en-US" dirty="0" smtClean="0"/>
          </a:p>
          <a:p>
            <a:pPr algn="l"/>
            <a:endParaRPr lang="en-US" dirty="0" smtClean="0"/>
          </a:p>
          <a:p>
            <a:pPr algn="l"/>
            <a:endParaRPr lang="en-US" dirty="0" smtClean="0"/>
          </a:p>
          <a:p>
            <a:pPr algn="l"/>
            <a:r>
              <a:rPr lang="en-US" dirty="0" smtClean="0"/>
              <a:t>Gram positive </a:t>
            </a:r>
            <a:r>
              <a:rPr lang="en-US" dirty="0" err="1" smtClean="0"/>
              <a:t>cocci</a:t>
            </a:r>
            <a:endParaRPr lang="en-US" dirty="0" smtClean="0"/>
          </a:p>
          <a:p>
            <a:pPr algn="l"/>
            <a:r>
              <a:rPr lang="en-US" dirty="0" smtClean="0"/>
              <a:t>Arranged in long chain( s. </a:t>
            </a:r>
            <a:r>
              <a:rPr lang="en-US" dirty="0" err="1" smtClean="0"/>
              <a:t>agalactica</a:t>
            </a:r>
            <a:r>
              <a:rPr lang="en-US" dirty="0" smtClean="0"/>
              <a:t>, s. </a:t>
            </a:r>
            <a:r>
              <a:rPr lang="en-US" dirty="0" err="1" smtClean="0"/>
              <a:t>disagalactiva</a:t>
            </a:r>
            <a:r>
              <a:rPr lang="en-US" dirty="0" smtClean="0"/>
              <a:t>) short chain (s. </a:t>
            </a:r>
            <a:r>
              <a:rPr lang="en-US" dirty="0" err="1" smtClean="0"/>
              <a:t>ubris</a:t>
            </a:r>
            <a:r>
              <a:rPr lang="en-US" dirty="0" smtClean="0"/>
              <a:t>)</a:t>
            </a:r>
          </a:p>
          <a:p>
            <a:pPr algn="l"/>
            <a:r>
              <a:rPr lang="en-US" dirty="0" smtClean="0"/>
              <a:t>Non motile, non </a:t>
            </a:r>
            <a:r>
              <a:rPr lang="en-US" dirty="0" err="1" smtClean="0"/>
              <a:t>sporulated</a:t>
            </a:r>
            <a:r>
              <a:rPr lang="en-US" dirty="0" smtClean="0"/>
              <a:t>, non capsulated)</a:t>
            </a:r>
          </a:p>
          <a:p>
            <a:endParaRPr lang="ar-EG" b="1" u="sng" dirty="0" smtClean="0"/>
          </a:p>
        </p:txBody>
      </p:sp>
      <p:sp>
        <p:nvSpPr>
          <p:cNvPr id="2" name="Rounded Rectangle 1"/>
          <p:cNvSpPr/>
          <p:nvPr/>
        </p:nvSpPr>
        <p:spPr>
          <a:xfrm>
            <a:off x="683568" y="620688"/>
            <a:ext cx="6912768" cy="936104"/>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dirty="0">
                <a:solidFill>
                  <a:schemeClr val="bg2"/>
                </a:solidFill>
              </a:rPr>
              <a:t>Morphology and staining:</a:t>
            </a:r>
            <a:endParaRPr lang="ar-EG" sz="2600" b="1" dirty="0">
              <a:solidFill>
                <a:schemeClr val="bg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57188"/>
            <a:ext cx="8229600" cy="6072187"/>
          </a:xfrm>
        </p:spPr>
        <p:txBody>
          <a:bodyPr>
            <a:normAutofit/>
          </a:bodyPr>
          <a:lstStyle/>
          <a:p>
            <a:pPr lvl="0" algn="l"/>
            <a:endParaRPr lang="en-US" dirty="0" smtClean="0"/>
          </a:p>
          <a:p>
            <a:pPr lvl="0" algn="l"/>
            <a:r>
              <a:rPr lang="en-US" dirty="0" smtClean="0"/>
              <a:t>These organisms grow well on blood or serum agar, also the use of sodium </a:t>
            </a:r>
            <a:r>
              <a:rPr lang="en-US" dirty="0" err="1" smtClean="0"/>
              <a:t>azid</a:t>
            </a:r>
            <a:r>
              <a:rPr lang="en-US" dirty="0" smtClean="0"/>
              <a:t> crystal violet blood agar facilitates the isolation of these organisms.</a:t>
            </a:r>
          </a:p>
          <a:p>
            <a:pPr lvl="0" algn="l"/>
            <a:r>
              <a:rPr lang="en-US" dirty="0" smtClean="0"/>
              <a:t>It is aerobic and </a:t>
            </a:r>
            <a:r>
              <a:rPr lang="en-US" dirty="0" err="1" smtClean="0"/>
              <a:t>microaerophilic</a:t>
            </a:r>
            <a:r>
              <a:rPr lang="en-US" dirty="0" smtClean="0"/>
              <a:t> and grow at 37 ºc.</a:t>
            </a:r>
          </a:p>
          <a:p>
            <a:pPr algn="l"/>
            <a:r>
              <a:rPr lang="en-US" dirty="0" smtClean="0"/>
              <a:t> </a:t>
            </a:r>
          </a:p>
          <a:p>
            <a:pPr lvl="0" algn="l"/>
            <a:r>
              <a:rPr lang="en-US" i="1" dirty="0" err="1" smtClean="0"/>
              <a:t>Strept</a:t>
            </a:r>
            <a:r>
              <a:rPr lang="en-US" i="1" dirty="0" smtClean="0"/>
              <a:t>. </a:t>
            </a:r>
            <a:r>
              <a:rPr lang="en-US" i="1" dirty="0" err="1" smtClean="0"/>
              <a:t>agalactiae</a:t>
            </a:r>
            <a:r>
              <a:rPr lang="en-US" dirty="0" smtClean="0"/>
              <a:t> and </a:t>
            </a:r>
            <a:r>
              <a:rPr lang="en-US" i="1" dirty="0" err="1" smtClean="0"/>
              <a:t>strept</a:t>
            </a:r>
            <a:r>
              <a:rPr lang="en-US" i="1" dirty="0" smtClean="0"/>
              <a:t>. </a:t>
            </a:r>
            <a:r>
              <a:rPr lang="en-US" i="1" dirty="0" err="1" smtClean="0"/>
              <a:t>dysgalactia</a:t>
            </a:r>
            <a:r>
              <a:rPr lang="en-US" dirty="0" smtClean="0"/>
              <a:t> usually produces flocculent growth in the bottom of the tube with clear supernatant liquid above while </a:t>
            </a:r>
            <a:r>
              <a:rPr lang="en-US" i="1" dirty="0" err="1" smtClean="0"/>
              <a:t>Strept</a:t>
            </a:r>
            <a:r>
              <a:rPr lang="en-US" i="1" dirty="0" smtClean="0"/>
              <a:t>. </a:t>
            </a:r>
            <a:r>
              <a:rPr lang="en-US" i="1" dirty="0" err="1" smtClean="0"/>
              <a:t>ubris</a:t>
            </a:r>
            <a:r>
              <a:rPr lang="en-US" dirty="0" smtClean="0"/>
              <a:t> produce a uniform turbidity in both medium.</a:t>
            </a:r>
          </a:p>
          <a:p>
            <a:pPr algn="l"/>
            <a:r>
              <a:rPr lang="en-US" i="1" dirty="0" err="1" smtClean="0"/>
              <a:t>Strept</a:t>
            </a:r>
            <a:r>
              <a:rPr lang="en-US" i="1" dirty="0" smtClean="0"/>
              <a:t>. </a:t>
            </a:r>
            <a:r>
              <a:rPr lang="en-US" i="1" dirty="0" err="1" smtClean="0"/>
              <a:t>agalactia</a:t>
            </a:r>
            <a:r>
              <a:rPr lang="en-US" dirty="0" smtClean="0"/>
              <a:t> produces beta </a:t>
            </a:r>
            <a:r>
              <a:rPr lang="en-US" dirty="0" err="1" smtClean="0"/>
              <a:t>haemolysis</a:t>
            </a:r>
            <a:r>
              <a:rPr lang="en-US" dirty="0" smtClean="0"/>
              <a:t> on agar if it is refrigerated after 24 hours incubation  at 37ºc while </a:t>
            </a:r>
            <a:r>
              <a:rPr lang="en-US" i="1" dirty="0" err="1" smtClean="0"/>
              <a:t>Strept</a:t>
            </a:r>
            <a:r>
              <a:rPr lang="en-US" i="1" dirty="0" smtClean="0"/>
              <a:t>. </a:t>
            </a:r>
            <a:r>
              <a:rPr lang="en-US" i="1" dirty="0" err="1" smtClean="0"/>
              <a:t>dysgalactia</a:t>
            </a:r>
            <a:r>
              <a:rPr lang="en-US" dirty="0" err="1" smtClean="0"/>
              <a:t>and</a:t>
            </a:r>
            <a:r>
              <a:rPr lang="en-US" dirty="0" smtClean="0"/>
              <a:t> </a:t>
            </a:r>
            <a:r>
              <a:rPr lang="en-US" i="1" dirty="0" err="1" smtClean="0"/>
              <a:t>Strept</a:t>
            </a:r>
            <a:r>
              <a:rPr lang="en-US" i="1" dirty="0" smtClean="0"/>
              <a:t>. </a:t>
            </a:r>
            <a:r>
              <a:rPr lang="en-US" i="1" dirty="0" err="1" smtClean="0"/>
              <a:t>uberis</a:t>
            </a:r>
            <a:r>
              <a:rPr lang="en-US" dirty="0" err="1" smtClean="0"/>
              <a:t>are</a:t>
            </a:r>
            <a:r>
              <a:rPr lang="en-US" dirty="0" smtClean="0"/>
              <a:t> non </a:t>
            </a:r>
            <a:r>
              <a:rPr lang="en-US" dirty="0" err="1" smtClean="0"/>
              <a:t>haemolytic</a:t>
            </a:r>
            <a:endParaRPr lang="ar-EG" dirty="0"/>
          </a:p>
        </p:txBody>
      </p:sp>
      <p:sp>
        <p:nvSpPr>
          <p:cNvPr id="2" name="Rectangle 1"/>
          <p:cNvSpPr/>
          <p:nvPr/>
        </p:nvSpPr>
        <p:spPr>
          <a:xfrm>
            <a:off x="611560" y="260648"/>
            <a:ext cx="7920880" cy="648072"/>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u="sng" dirty="0">
                <a:solidFill>
                  <a:schemeClr val="bg2"/>
                </a:solidFill>
              </a:rPr>
              <a:t>Growth requirement and cultural characters:</a:t>
            </a:r>
            <a:endParaRPr lang="en-US" sz="2600" dirty="0">
              <a:solidFill>
                <a:schemeClr val="bg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lstStyle/>
          <a:p>
            <a:pPr marL="0" lvl="0" indent="0" algn="l">
              <a:buNone/>
            </a:pPr>
            <a:endParaRPr lang="en-US" dirty="0" smtClean="0"/>
          </a:p>
          <a:p>
            <a:pPr lvl="0" algn="l"/>
            <a:r>
              <a:rPr lang="en-US" dirty="0" err="1" smtClean="0"/>
              <a:t>Indol</a:t>
            </a:r>
            <a:r>
              <a:rPr lang="en-US" dirty="0" smtClean="0"/>
              <a:t> negative, doesn’t liquefy gelatin and doesn’t reduce nitrate.</a:t>
            </a:r>
          </a:p>
          <a:p>
            <a:pPr lvl="0" algn="l"/>
            <a:r>
              <a:rPr lang="en-US" i="1" dirty="0" err="1" smtClean="0"/>
              <a:t>Strept</a:t>
            </a:r>
            <a:r>
              <a:rPr lang="en-US" i="1" dirty="0" smtClean="0"/>
              <a:t>. </a:t>
            </a:r>
            <a:r>
              <a:rPr lang="en-US" i="1" dirty="0" err="1" smtClean="0"/>
              <a:t>agalactiae</a:t>
            </a:r>
            <a:r>
              <a:rPr lang="en-US" dirty="0" smtClean="0"/>
              <a:t> and </a:t>
            </a:r>
            <a:r>
              <a:rPr lang="en-US" i="1" dirty="0" err="1" smtClean="0"/>
              <a:t>Strept</a:t>
            </a:r>
            <a:r>
              <a:rPr lang="en-US" i="1" dirty="0" smtClean="0"/>
              <a:t>. </a:t>
            </a:r>
            <a:r>
              <a:rPr lang="en-US" i="1" dirty="0" err="1" smtClean="0"/>
              <a:t>dysgalactia</a:t>
            </a:r>
            <a:r>
              <a:rPr lang="en-US" dirty="0" smtClean="0"/>
              <a:t> do not ferment </a:t>
            </a:r>
            <a:r>
              <a:rPr lang="en-US" dirty="0" err="1" smtClean="0"/>
              <a:t>sorbitol</a:t>
            </a:r>
            <a:r>
              <a:rPr lang="en-US" dirty="0" smtClean="0"/>
              <a:t> while </a:t>
            </a:r>
            <a:r>
              <a:rPr lang="en-US" i="1" dirty="0" err="1" smtClean="0"/>
              <a:t>Strept</a:t>
            </a:r>
            <a:r>
              <a:rPr lang="en-US" i="1" dirty="0" smtClean="0"/>
              <a:t>. </a:t>
            </a:r>
            <a:r>
              <a:rPr lang="en-US" i="1" dirty="0" err="1" smtClean="0"/>
              <a:t>ubris</a:t>
            </a:r>
            <a:r>
              <a:rPr lang="en-US" dirty="0" smtClean="0"/>
              <a:t> ferment </a:t>
            </a:r>
            <a:r>
              <a:rPr lang="en-US" dirty="0" err="1" smtClean="0"/>
              <a:t>sorbitol</a:t>
            </a:r>
            <a:r>
              <a:rPr lang="en-US" dirty="0" smtClean="0"/>
              <a:t>.</a:t>
            </a:r>
          </a:p>
          <a:p>
            <a:pPr lvl="0" algn="l"/>
            <a:r>
              <a:rPr lang="en-US" i="1" dirty="0" err="1" smtClean="0"/>
              <a:t>Strept</a:t>
            </a:r>
            <a:r>
              <a:rPr lang="en-US" i="1" dirty="0" smtClean="0"/>
              <a:t>. </a:t>
            </a:r>
            <a:r>
              <a:rPr lang="en-US" i="1" dirty="0" err="1" smtClean="0"/>
              <a:t>agalactiae</a:t>
            </a:r>
            <a:r>
              <a:rPr lang="en-US" dirty="0" smtClean="0"/>
              <a:t> ferment </a:t>
            </a:r>
            <a:r>
              <a:rPr lang="en-US" dirty="0" err="1" smtClean="0"/>
              <a:t>salicin</a:t>
            </a:r>
            <a:r>
              <a:rPr lang="en-US" dirty="0" smtClean="0"/>
              <a:t> while </a:t>
            </a:r>
            <a:r>
              <a:rPr lang="en-US" i="1" dirty="0" err="1" smtClean="0"/>
              <a:t>Strept</a:t>
            </a:r>
            <a:r>
              <a:rPr lang="en-US" i="1" dirty="0" smtClean="0"/>
              <a:t>. </a:t>
            </a:r>
            <a:r>
              <a:rPr lang="en-US" i="1" dirty="0" err="1" smtClean="0"/>
              <a:t>dysgalactia</a:t>
            </a:r>
            <a:r>
              <a:rPr lang="en-US" dirty="0" smtClean="0"/>
              <a:t> do not ferment </a:t>
            </a:r>
            <a:r>
              <a:rPr lang="en-US" dirty="0" err="1" smtClean="0"/>
              <a:t>salicin</a:t>
            </a:r>
            <a:r>
              <a:rPr lang="en-US" dirty="0" smtClean="0"/>
              <a:t>.</a:t>
            </a:r>
          </a:p>
          <a:p>
            <a:pPr algn="l"/>
            <a:r>
              <a:rPr lang="en-US" dirty="0" err="1" smtClean="0"/>
              <a:t>Esculin</a:t>
            </a:r>
            <a:r>
              <a:rPr lang="en-US" dirty="0" smtClean="0"/>
              <a:t> hydrolysis in </a:t>
            </a:r>
            <a:r>
              <a:rPr lang="en-US" i="1" dirty="0" err="1" smtClean="0"/>
              <a:t>Strept</a:t>
            </a:r>
            <a:r>
              <a:rPr lang="en-US" i="1" dirty="0" smtClean="0"/>
              <a:t>. </a:t>
            </a:r>
            <a:r>
              <a:rPr lang="en-US" i="1" dirty="0" err="1" smtClean="0"/>
              <a:t>ubris</a:t>
            </a:r>
            <a:r>
              <a:rPr lang="en-US" dirty="0" smtClean="0"/>
              <a:t> is positive</a:t>
            </a:r>
            <a:endParaRPr lang="ar-EG" dirty="0"/>
          </a:p>
        </p:txBody>
      </p:sp>
      <p:sp>
        <p:nvSpPr>
          <p:cNvPr id="2" name="Rectangle 1"/>
          <p:cNvSpPr/>
          <p:nvPr/>
        </p:nvSpPr>
        <p:spPr>
          <a:xfrm>
            <a:off x="827584" y="332656"/>
            <a:ext cx="7056784" cy="576064"/>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u="sng" dirty="0">
                <a:solidFill>
                  <a:schemeClr val="bg2"/>
                </a:solidFill>
              </a:rPr>
              <a:t>Biochemical reaction:</a:t>
            </a:r>
            <a:endParaRPr lang="en-US" sz="2600" dirty="0">
              <a:solidFill>
                <a:schemeClr val="bg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lstStyle/>
          <a:p>
            <a:pPr algn="l"/>
            <a:endParaRPr lang="en-US" dirty="0" smtClean="0"/>
          </a:p>
          <a:p>
            <a:pPr algn="l"/>
            <a:r>
              <a:rPr lang="en-US" dirty="0" smtClean="0"/>
              <a:t>As </a:t>
            </a:r>
            <a:r>
              <a:rPr lang="en-US" i="1" dirty="0" smtClean="0"/>
              <a:t>Streptococcus </a:t>
            </a:r>
            <a:r>
              <a:rPr lang="en-US" i="1" dirty="0" err="1" smtClean="0"/>
              <a:t>pyogenes</a:t>
            </a:r>
            <a:r>
              <a:rPr lang="en-US" dirty="0" smtClean="0"/>
              <a:t>.</a:t>
            </a:r>
          </a:p>
          <a:p>
            <a:pPr algn="l">
              <a:buNone/>
            </a:pPr>
            <a:endParaRPr lang="en-US" dirty="0" smtClean="0"/>
          </a:p>
          <a:p>
            <a:pPr algn="l">
              <a:buNone/>
            </a:pPr>
            <a:endParaRPr lang="en-US" dirty="0" smtClean="0"/>
          </a:p>
          <a:p>
            <a:pPr algn="l">
              <a:buNone/>
            </a:pPr>
            <a:r>
              <a:rPr lang="en-US" dirty="0" smtClean="0"/>
              <a:t>Somatic antigen only</a:t>
            </a:r>
          </a:p>
          <a:p>
            <a:pPr algn="l">
              <a:buNone/>
            </a:pPr>
            <a:endParaRPr lang="en-US" b="1" dirty="0" smtClean="0"/>
          </a:p>
          <a:p>
            <a:pPr algn="l">
              <a:buNone/>
            </a:pPr>
            <a:r>
              <a:rPr lang="en-US" b="1" dirty="0" err="1" smtClean="0"/>
              <a:t>Haemolycin</a:t>
            </a:r>
            <a:r>
              <a:rPr lang="en-US" b="1" dirty="0" smtClean="0"/>
              <a:t> , </a:t>
            </a:r>
            <a:r>
              <a:rPr lang="en-US" b="1" dirty="0" err="1" smtClean="0"/>
              <a:t>leucocidin</a:t>
            </a:r>
            <a:endParaRPr lang="en-US" b="1" dirty="0" smtClean="0"/>
          </a:p>
          <a:p>
            <a:pPr algn="l"/>
            <a:endParaRPr lang="en-US" dirty="0" smtClean="0"/>
          </a:p>
          <a:p>
            <a:pPr algn="l"/>
            <a:r>
              <a:rPr lang="en-US" dirty="0" smtClean="0"/>
              <a:t>Three </a:t>
            </a:r>
            <a:r>
              <a:rPr lang="en-US" dirty="0" err="1" smtClean="0"/>
              <a:t>organismscausepranchymatousmastitis</a:t>
            </a:r>
            <a:r>
              <a:rPr lang="en-US" dirty="0" smtClean="0"/>
              <a:t> in cow, sheep and goats</a:t>
            </a:r>
          </a:p>
          <a:p>
            <a:pPr>
              <a:buNone/>
            </a:pPr>
            <a:endParaRPr lang="ar-EG" b="1" dirty="0"/>
          </a:p>
        </p:txBody>
      </p:sp>
      <p:sp>
        <p:nvSpPr>
          <p:cNvPr id="2" name="Rounded Rectangle 1"/>
          <p:cNvSpPr/>
          <p:nvPr/>
        </p:nvSpPr>
        <p:spPr>
          <a:xfrm>
            <a:off x="611560" y="332656"/>
            <a:ext cx="7920880" cy="576064"/>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3600" b="1" dirty="0">
                <a:solidFill>
                  <a:schemeClr val="bg2"/>
                </a:solidFill>
              </a:rPr>
              <a:t>Resistance and viability</a:t>
            </a:r>
            <a:r>
              <a:rPr lang="en-US" sz="2600" b="1" u="sng" dirty="0">
                <a:solidFill>
                  <a:schemeClr val="bg2"/>
                </a:solidFill>
              </a:rPr>
              <a:t>:</a:t>
            </a:r>
            <a:endParaRPr lang="en-US" sz="2600" dirty="0">
              <a:solidFill>
                <a:schemeClr val="bg2"/>
              </a:solidFill>
            </a:endParaRPr>
          </a:p>
        </p:txBody>
      </p:sp>
      <p:sp>
        <p:nvSpPr>
          <p:cNvPr id="4" name="Rectangle 3"/>
          <p:cNvSpPr/>
          <p:nvPr/>
        </p:nvSpPr>
        <p:spPr>
          <a:xfrm>
            <a:off x="611560" y="1340768"/>
            <a:ext cx="7560840" cy="576064"/>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3600" b="1" dirty="0">
                <a:solidFill>
                  <a:schemeClr val="bg2"/>
                </a:solidFill>
              </a:rPr>
              <a:t>Antigenic structure and toxin:</a:t>
            </a:r>
          </a:p>
        </p:txBody>
      </p:sp>
      <p:sp>
        <p:nvSpPr>
          <p:cNvPr id="5" name="Rectangle 4"/>
          <p:cNvSpPr/>
          <p:nvPr/>
        </p:nvSpPr>
        <p:spPr>
          <a:xfrm>
            <a:off x="539552" y="2708920"/>
            <a:ext cx="4464496" cy="504056"/>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pPr>
            <a:r>
              <a:rPr lang="en-US" sz="3600" b="1" dirty="0">
                <a:solidFill>
                  <a:schemeClr val="bg2"/>
                </a:solidFill>
              </a:rPr>
              <a:t>Toxins</a:t>
            </a:r>
          </a:p>
        </p:txBody>
      </p:sp>
      <p:sp>
        <p:nvSpPr>
          <p:cNvPr id="6" name="Rectangle 5"/>
          <p:cNvSpPr/>
          <p:nvPr/>
        </p:nvSpPr>
        <p:spPr>
          <a:xfrm>
            <a:off x="539552" y="3645024"/>
            <a:ext cx="4320480" cy="576064"/>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3600" b="1" dirty="0" err="1">
                <a:solidFill>
                  <a:schemeClr val="bg2"/>
                </a:solidFill>
              </a:rPr>
              <a:t>Pathogenicty</a:t>
            </a:r>
            <a:r>
              <a:rPr lang="en-US" sz="3600" b="1" dirty="0">
                <a:solidFill>
                  <a:schemeClr val="bg2"/>
                </a:solidFill>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285750"/>
            <a:ext cx="8229600" cy="6357938"/>
          </a:xfrm>
        </p:spPr>
        <p:txBody>
          <a:bodyPr/>
          <a:lstStyle/>
          <a:p>
            <a:pPr lvl="0" algn="l"/>
            <a:endParaRPr lang="en-US" dirty="0" smtClean="0"/>
          </a:p>
          <a:p>
            <a:pPr lvl="0" algn="l"/>
            <a:endParaRPr lang="en-US" dirty="0"/>
          </a:p>
          <a:p>
            <a:pPr lvl="0" algn="l"/>
            <a:r>
              <a:rPr lang="en-US" dirty="0" smtClean="0"/>
              <a:t>Isolation and identification of streptococci from milk samples.</a:t>
            </a:r>
          </a:p>
          <a:p>
            <a:pPr lvl="0" algn="l"/>
            <a:r>
              <a:rPr lang="en-US" dirty="0" smtClean="0"/>
              <a:t>By </a:t>
            </a:r>
            <a:r>
              <a:rPr lang="en-US" b="1" dirty="0" err="1" smtClean="0"/>
              <a:t>Hottis</a:t>
            </a:r>
            <a:r>
              <a:rPr lang="en-US" b="1" dirty="0" smtClean="0"/>
              <a:t> and miller</a:t>
            </a:r>
            <a:r>
              <a:rPr lang="en-US" dirty="0" smtClean="0"/>
              <a:t> test for the detection of </a:t>
            </a:r>
            <a:r>
              <a:rPr lang="en-US" i="1" dirty="0" err="1" smtClean="0"/>
              <a:t>Strept</a:t>
            </a:r>
            <a:r>
              <a:rPr lang="en-US" i="1" dirty="0" smtClean="0"/>
              <a:t>. </a:t>
            </a:r>
            <a:r>
              <a:rPr lang="en-US" i="1" dirty="0" err="1" smtClean="0"/>
              <a:t>Agalactiae</a:t>
            </a:r>
            <a:r>
              <a:rPr lang="en-US" dirty="0" smtClean="0"/>
              <a:t>, this test is performed by adding 0.5 ml of sterile 0.5 % aqueous solution </a:t>
            </a:r>
            <a:r>
              <a:rPr lang="en-US" dirty="0" err="1" smtClean="0"/>
              <a:t>bromocresol</a:t>
            </a:r>
            <a:r>
              <a:rPr lang="en-US" dirty="0" smtClean="0"/>
              <a:t> purple to 9.5 ml milk. The milk is incubated 24 hours at 37ºc and the test is read where the appearance of canary-yellow colonies of bacterial growth along the walls and in the bottom of the test tube is diagnostic of </a:t>
            </a:r>
            <a:r>
              <a:rPr lang="en-US" i="1" dirty="0" err="1" smtClean="0"/>
              <a:t>Strept</a:t>
            </a:r>
            <a:r>
              <a:rPr lang="en-US" i="1" dirty="0" smtClean="0"/>
              <a:t>. </a:t>
            </a:r>
            <a:r>
              <a:rPr lang="en-US" i="1" dirty="0" err="1" smtClean="0"/>
              <a:t>agalactiae</a:t>
            </a:r>
            <a:r>
              <a:rPr lang="en-US" dirty="0" smtClean="0"/>
              <a:t> infection .</a:t>
            </a:r>
            <a:endParaRPr lang="en-US" dirty="0"/>
          </a:p>
        </p:txBody>
      </p:sp>
      <p:sp>
        <p:nvSpPr>
          <p:cNvPr id="2" name="Rectangle 1"/>
          <p:cNvSpPr/>
          <p:nvPr/>
        </p:nvSpPr>
        <p:spPr>
          <a:xfrm>
            <a:off x="1115616" y="548680"/>
            <a:ext cx="6264696" cy="648072"/>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ctr" rtl="0">
              <a:spcBef>
                <a:spcPts val="600"/>
              </a:spcBef>
              <a:buClr>
                <a:srgbClr val="F3A447"/>
              </a:buClr>
              <a:buSzPct val="85000"/>
              <a:buFont typeface="Wingdings 2"/>
              <a:buChar char=""/>
            </a:pPr>
            <a:r>
              <a:rPr lang="en-US" sz="2600" b="1" dirty="0">
                <a:solidFill>
                  <a:schemeClr val="bg2"/>
                </a:solidFill>
              </a:rPr>
              <a:t>Laboratory Diagnosis:</a:t>
            </a:r>
            <a:endParaRPr lang="en-US" sz="2600" dirty="0">
              <a:solidFill>
                <a:schemeClr val="bg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lstStyle/>
          <a:p>
            <a:endParaRPr lang="ar-EG" sz="3200" dirty="0" smtClean="0"/>
          </a:p>
          <a:p>
            <a:pPr>
              <a:buNone/>
            </a:pPr>
            <a:endParaRPr lang="en-US" b="1" u="sng" dirty="0" smtClean="0"/>
          </a:p>
          <a:p>
            <a:pPr>
              <a:buNone/>
            </a:pPr>
            <a:r>
              <a:rPr lang="en-US" b="1" u="sng" dirty="0" smtClean="0"/>
              <a:t>Morphological characters:</a:t>
            </a:r>
            <a:endParaRPr lang="en-US" dirty="0" smtClean="0"/>
          </a:p>
          <a:p>
            <a:r>
              <a:rPr lang="en-US" dirty="0" smtClean="0"/>
              <a:t>It is spherical or ovoid </a:t>
            </a:r>
            <a:r>
              <a:rPr lang="en-US" dirty="0" err="1" smtClean="0"/>
              <a:t>cocci</a:t>
            </a:r>
            <a:r>
              <a:rPr lang="en-US" dirty="0" smtClean="0"/>
              <a:t> in shape 0.5 µ in diameter, it is usually arranged in chains of various length, gram positive .they are non motile, non </a:t>
            </a:r>
            <a:r>
              <a:rPr lang="en-US" dirty="0" err="1" smtClean="0"/>
              <a:t>sporulated</a:t>
            </a:r>
            <a:r>
              <a:rPr lang="en-US" dirty="0" smtClean="0"/>
              <a:t> but some strains are capsulated (slime layer).</a:t>
            </a:r>
          </a:p>
          <a:p>
            <a:pPr algn="l"/>
            <a:endParaRPr lang="ar-EG" dirty="0"/>
          </a:p>
        </p:txBody>
      </p:sp>
      <p:pic>
        <p:nvPicPr>
          <p:cNvPr id="7" name="Picture 6" descr="C:\Users\ahmed\Desktop\Streptococcus_mutans_Gram.jpg"/>
          <p:cNvPicPr/>
          <p:nvPr/>
        </p:nvPicPr>
        <p:blipFill>
          <a:blip r:embed="rId2"/>
          <a:srcRect/>
          <a:stretch>
            <a:fillRect/>
          </a:stretch>
        </p:blipFill>
        <p:spPr bwMode="auto">
          <a:xfrm>
            <a:off x="2267744" y="3356992"/>
            <a:ext cx="6138080" cy="2781878"/>
          </a:xfrm>
          <a:prstGeom prst="rect">
            <a:avLst/>
          </a:prstGeom>
          <a:ln>
            <a:noFill/>
          </a:ln>
          <a:effectLst>
            <a:outerShdw blurRad="292100" dist="139700" dir="2700000" algn="tl" rotWithShape="0">
              <a:srgbClr val="333333">
                <a:alpha val="65000"/>
              </a:srgbClr>
            </a:outerShdw>
          </a:effectLst>
        </p:spPr>
      </p:pic>
      <p:sp>
        <p:nvSpPr>
          <p:cNvPr id="2" name="Rectangle 1"/>
          <p:cNvSpPr/>
          <p:nvPr/>
        </p:nvSpPr>
        <p:spPr>
          <a:xfrm>
            <a:off x="1187624" y="476672"/>
            <a:ext cx="5904656" cy="792088"/>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ctr" rtl="0">
              <a:spcBef>
                <a:spcPts val="600"/>
              </a:spcBef>
              <a:buClr>
                <a:srgbClr val="F3A447"/>
              </a:buClr>
              <a:buSzPct val="85000"/>
            </a:pPr>
            <a:r>
              <a:rPr lang="en-US" sz="2600" b="1" u="sng" dirty="0">
                <a:solidFill>
                  <a:schemeClr val="bg2"/>
                </a:solidFill>
              </a:rPr>
              <a:t>General characters of Streptococci: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71472" y="1142984"/>
          <a:ext cx="8188804" cy="4357720"/>
        </p:xfrm>
        <a:graphic>
          <a:graphicData uri="http://schemas.openxmlformats.org/drawingml/2006/table">
            <a:tbl>
              <a:tblPr rtl="1" firstRow="1" bandRow="1">
                <a:tableStyleId>{5C22544A-7EE6-4342-B048-85BDC9FD1C3A}</a:tableStyleId>
              </a:tblPr>
              <a:tblGrid>
                <a:gridCol w="2016604"/>
                <a:gridCol w="2027082"/>
                <a:gridCol w="2087718"/>
                <a:gridCol w="2057400"/>
              </a:tblGrid>
              <a:tr h="544715">
                <a:tc>
                  <a:txBody>
                    <a:bodyPr/>
                    <a:lstStyle/>
                    <a:p>
                      <a:pPr algn="ctr" rtl="0">
                        <a:spcAft>
                          <a:spcPts val="1000"/>
                        </a:spcAft>
                        <a:tabLst>
                          <a:tab pos="2162175" algn="l"/>
                          <a:tab pos="3664585" algn="l"/>
                          <a:tab pos="5274310" algn="r"/>
                        </a:tabLst>
                      </a:pPr>
                      <a:r>
                        <a:rPr lang="en-US" sz="1200" b="1" i="1" dirty="0" err="1">
                          <a:latin typeface="Calibri"/>
                          <a:ea typeface="Times New Roman"/>
                          <a:cs typeface="Arial"/>
                        </a:rPr>
                        <a:t>St.ubris</a:t>
                      </a:r>
                      <a:endParaRPr lang="en-US" sz="1000" dirty="0">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b="1" i="1" dirty="0" err="1">
                          <a:latin typeface="Calibri"/>
                          <a:ea typeface="Times New Roman"/>
                          <a:cs typeface="Arial"/>
                        </a:rPr>
                        <a:t>St.dysgalactiae</a:t>
                      </a:r>
                      <a:endParaRPr lang="en-US" sz="1000" dirty="0">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b="1" i="1" dirty="0" err="1">
                          <a:latin typeface="Calibri"/>
                          <a:ea typeface="Times New Roman"/>
                          <a:cs typeface="Arial"/>
                        </a:rPr>
                        <a:t>St.agalactiae</a:t>
                      </a:r>
                      <a:endParaRPr lang="en-US" sz="1000" dirty="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b="1" dirty="0">
                          <a:latin typeface="Calibri"/>
                          <a:ea typeface="Times New Roman"/>
                          <a:cs typeface="Arial"/>
                        </a:rPr>
                        <a:t>Test</a:t>
                      </a:r>
                      <a:endParaRPr lang="en-US" sz="1000" dirty="0">
                        <a:latin typeface="Times New Roman"/>
                        <a:ea typeface="Times New Roman"/>
                        <a:cs typeface="Arial"/>
                      </a:endParaRPr>
                    </a:p>
                  </a:txBody>
                  <a:tcPr marL="68580" marR="68580" marT="0" marB="0"/>
                </a:tc>
              </a:tr>
              <a:tr h="544715">
                <a:tc>
                  <a:txBody>
                    <a:bodyPr/>
                    <a:lstStyle/>
                    <a:p>
                      <a:pPr algn="ctr" rtl="0">
                        <a:spcAft>
                          <a:spcPts val="1000"/>
                        </a:spcAft>
                        <a:tabLst>
                          <a:tab pos="2162175" algn="l"/>
                          <a:tab pos="3664585" algn="l"/>
                          <a:tab pos="5274310" algn="r"/>
                        </a:tabLst>
                      </a:pPr>
                      <a:r>
                        <a:rPr lang="en-US" sz="1200" dirty="0">
                          <a:latin typeface="Calibri"/>
                          <a:ea typeface="Times New Roman"/>
                          <a:cs typeface="Arial"/>
                        </a:rPr>
                        <a:t>E</a:t>
                      </a:r>
                      <a:endParaRPr lang="en-US" sz="1000" dirty="0">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a:latin typeface="Calibri"/>
                          <a:ea typeface="Times New Roman"/>
                          <a:cs typeface="Arial"/>
                        </a:rPr>
                        <a:t>C</a:t>
                      </a:r>
                      <a:endParaRPr lang="en-US" sz="1000">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a:latin typeface="Calibri"/>
                          <a:ea typeface="Times New Roman"/>
                          <a:cs typeface="Arial"/>
                        </a:rPr>
                        <a:t>B</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1)lancifield group    </a:t>
                      </a:r>
                      <a:endParaRPr lang="en-US" sz="1000">
                        <a:latin typeface="Times New Roman"/>
                        <a:ea typeface="Times New Roman"/>
                        <a:cs typeface="Arial"/>
                      </a:endParaRPr>
                    </a:p>
                  </a:txBody>
                  <a:tcPr marL="68580" marR="68580" marT="0" marB="0"/>
                </a:tc>
              </a:tr>
              <a:tr h="544715">
                <a:tc>
                  <a:txBody>
                    <a:bodyPr/>
                    <a:lstStyle/>
                    <a:p>
                      <a:pPr algn="ctr" rtl="0">
                        <a:spcAft>
                          <a:spcPts val="1000"/>
                        </a:spcAft>
                        <a:tabLst>
                          <a:tab pos="2162175" algn="l"/>
                          <a:tab pos="3664585" algn="l"/>
                          <a:tab pos="5274310" algn="r"/>
                        </a:tabLst>
                      </a:pPr>
                      <a:r>
                        <a:rPr lang="en-US" sz="1200">
                          <a:latin typeface="Calibri"/>
                          <a:ea typeface="Times New Roman"/>
                          <a:cs typeface="Arial"/>
                        </a:rPr>
                        <a:t>γ</a:t>
                      </a:r>
                      <a:endParaRPr lang="en-US" sz="1000">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dirty="0">
                          <a:latin typeface="Calibri"/>
                          <a:ea typeface="Times New Roman"/>
                          <a:cs typeface="Arial"/>
                        </a:rPr>
                        <a:t>γ(α)</a:t>
                      </a:r>
                      <a:endParaRPr lang="en-US" sz="1000" dirty="0">
                        <a:latin typeface="Times New Roman"/>
                        <a:ea typeface="Times New Roman"/>
                        <a:cs typeface="Arial"/>
                      </a:endParaRPr>
                    </a:p>
                  </a:txBody>
                  <a:tcPr marL="68580" marR="68580" marT="0" marB="0"/>
                </a:tc>
                <a:tc>
                  <a:txBody>
                    <a:bodyPr/>
                    <a:lstStyle/>
                    <a:p>
                      <a:pPr algn="ctr" rtl="1">
                        <a:spcAft>
                          <a:spcPts val="1000"/>
                        </a:spcAft>
                        <a:tabLst>
                          <a:tab pos="2162175" algn="l"/>
                          <a:tab pos="3664585" algn="l"/>
                          <a:tab pos="5274310" algn="r"/>
                        </a:tabLst>
                      </a:pPr>
                      <a:endParaRPr lang="ar-SA" sz="1200">
                        <a:latin typeface="Calibri"/>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2)haemolysis on blood    </a:t>
                      </a:r>
                      <a:endParaRPr lang="en-US" sz="1000">
                        <a:latin typeface="Times New Roman"/>
                        <a:ea typeface="Times New Roman"/>
                        <a:cs typeface="Arial"/>
                      </a:endParaRPr>
                    </a:p>
                  </a:txBody>
                  <a:tcPr marL="68580" marR="68580" marT="0" marB="0"/>
                </a:tc>
              </a:tr>
              <a:tr h="544715">
                <a:tc>
                  <a:txBody>
                    <a:bodyPr/>
                    <a:lstStyle/>
                    <a:p>
                      <a:pPr marL="342900" lvl="0" indent="-342900" algn="ctr" rtl="0">
                        <a:spcAft>
                          <a:spcPts val="1000"/>
                        </a:spcAft>
                        <a:buFont typeface="Arial"/>
                        <a:buChar char="–"/>
                        <a:tabLst>
                          <a:tab pos="2162175" algn="l"/>
                          <a:tab pos="3664585" algn="l"/>
                          <a:tab pos="5274310" algn="r"/>
                        </a:tabLst>
                      </a:pPr>
                      <a:endParaRPr lang="en-US" sz="1200">
                        <a:latin typeface="Calibri"/>
                        <a:ea typeface="Times New Roman"/>
                        <a:cs typeface="Arial"/>
                      </a:endParaRPr>
                    </a:p>
                  </a:txBody>
                  <a:tcPr marL="68580" marR="68580" marT="0" marB="0"/>
                </a:tc>
                <a:tc>
                  <a:txBody>
                    <a:bodyPr/>
                    <a:lstStyle/>
                    <a:p>
                      <a:pPr marL="342900" lvl="0" indent="-342900" algn="ctr" rtl="0">
                        <a:spcAft>
                          <a:spcPts val="1000"/>
                        </a:spcAft>
                        <a:buFont typeface="Arial"/>
                        <a:buChar char="–"/>
                        <a:tabLst>
                          <a:tab pos="2162175" algn="l"/>
                          <a:tab pos="3664585" algn="l"/>
                          <a:tab pos="5274310" algn="r"/>
                        </a:tabLst>
                      </a:pPr>
                      <a:endParaRPr lang="en-US" sz="1200">
                        <a:latin typeface="Calibri"/>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a:latin typeface="Calibri"/>
                          <a:ea typeface="Times New Roman"/>
                          <a:cs typeface="Arial"/>
                        </a:rPr>
                        <a:t>Well</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3) Growth on bile salt.</a:t>
                      </a:r>
                      <a:endParaRPr lang="en-US" sz="1000">
                        <a:latin typeface="Times New Roman"/>
                        <a:ea typeface="Times New Roman"/>
                        <a:cs typeface="Arial"/>
                      </a:endParaRPr>
                    </a:p>
                  </a:txBody>
                  <a:tcPr marL="68580" marR="68580" marT="0" marB="0"/>
                </a:tc>
              </a:tr>
              <a:tr h="544715">
                <a:tc>
                  <a:txBody>
                    <a:bodyPr/>
                    <a:lstStyle/>
                    <a:p>
                      <a:pPr marL="342900" lvl="0" indent="-342900" algn="ctr" rtl="0">
                        <a:spcAft>
                          <a:spcPts val="1000"/>
                        </a:spcAft>
                        <a:buFont typeface="Arial"/>
                        <a:buChar char="–"/>
                        <a:tabLst>
                          <a:tab pos="2162175" algn="l"/>
                          <a:tab pos="3664585" algn="l"/>
                          <a:tab pos="5274310" algn="r"/>
                        </a:tabLst>
                      </a:pPr>
                      <a:endParaRPr lang="en-US" sz="1200">
                        <a:latin typeface="Calibri"/>
                        <a:ea typeface="Times New Roman"/>
                        <a:cs typeface="Arial"/>
                      </a:endParaRPr>
                    </a:p>
                  </a:txBody>
                  <a:tcPr marL="68580" marR="68580" marT="0" marB="0"/>
                </a:tc>
                <a:tc>
                  <a:txBody>
                    <a:bodyPr/>
                    <a:lstStyle/>
                    <a:p>
                      <a:pPr marL="342900" lvl="0" indent="-342900" algn="ctr" rtl="0">
                        <a:spcAft>
                          <a:spcPts val="1000"/>
                        </a:spcAft>
                        <a:buFont typeface="Arial"/>
                        <a:buChar char="–"/>
                        <a:tabLst>
                          <a:tab pos="2162175" algn="l"/>
                          <a:tab pos="3664585" algn="l"/>
                          <a:tab pos="5274310" algn="r"/>
                        </a:tabLst>
                      </a:pPr>
                      <a:endParaRPr lang="en-US" sz="1200">
                        <a:latin typeface="Calibri"/>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a:latin typeface="Calibri"/>
                          <a:ea typeface="Times New Roman"/>
                          <a:cs typeface="Arial"/>
                        </a:rPr>
                        <a:t>+</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4)CAMP test</a:t>
                      </a:r>
                      <a:endParaRPr lang="en-US" sz="1000">
                        <a:latin typeface="Times New Roman"/>
                        <a:ea typeface="Times New Roman"/>
                        <a:cs typeface="Arial"/>
                      </a:endParaRPr>
                    </a:p>
                  </a:txBody>
                  <a:tcPr marL="68580" marR="68580" marT="0" marB="0"/>
                </a:tc>
              </a:tr>
              <a:tr h="544715">
                <a:tc>
                  <a:txBody>
                    <a:bodyPr/>
                    <a:lstStyle/>
                    <a:p>
                      <a:pPr algn="ctr" rtl="0">
                        <a:spcAft>
                          <a:spcPts val="1000"/>
                        </a:spcAft>
                        <a:tabLst>
                          <a:tab pos="2162175" algn="l"/>
                          <a:tab pos="3664585" algn="l"/>
                          <a:tab pos="5274310" algn="r"/>
                        </a:tabLst>
                      </a:pPr>
                      <a:r>
                        <a:rPr lang="en-US" sz="1200">
                          <a:latin typeface="Calibri"/>
                          <a:ea typeface="Times New Roman"/>
                          <a:cs typeface="Arial"/>
                        </a:rPr>
                        <a:t>+</a:t>
                      </a:r>
                      <a:endParaRPr lang="en-US" sz="1000">
                        <a:latin typeface="Times New Roman"/>
                        <a:ea typeface="Times New Roman"/>
                        <a:cs typeface="Arial"/>
                      </a:endParaRPr>
                    </a:p>
                  </a:txBody>
                  <a:tcPr marL="68580" marR="68580" marT="0" marB="0"/>
                </a:tc>
                <a:tc>
                  <a:txBody>
                    <a:bodyPr/>
                    <a:lstStyle/>
                    <a:p>
                      <a:pPr marL="342900" lvl="0" indent="-342900" algn="ctr" rtl="0">
                        <a:spcAft>
                          <a:spcPts val="1000"/>
                        </a:spcAft>
                        <a:buFont typeface="Arial"/>
                        <a:buChar char="–"/>
                        <a:tabLst>
                          <a:tab pos="2162175" algn="l"/>
                          <a:tab pos="3664585" algn="l"/>
                          <a:tab pos="5274310" algn="r"/>
                        </a:tabLst>
                      </a:pPr>
                      <a:endParaRPr lang="en-US" sz="1200" dirty="0">
                        <a:latin typeface="Calibri"/>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a:latin typeface="Calibri"/>
                          <a:ea typeface="Times New Roman"/>
                          <a:cs typeface="Arial"/>
                        </a:rPr>
                        <a:t>+</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5)Na hippurate test</a:t>
                      </a:r>
                      <a:endParaRPr lang="en-US" sz="1000">
                        <a:latin typeface="Times New Roman"/>
                        <a:ea typeface="Times New Roman"/>
                        <a:cs typeface="Arial"/>
                      </a:endParaRPr>
                    </a:p>
                  </a:txBody>
                  <a:tcPr marL="68580" marR="68580" marT="0" marB="0"/>
                </a:tc>
              </a:tr>
              <a:tr h="544715">
                <a:tc>
                  <a:txBody>
                    <a:bodyPr/>
                    <a:lstStyle/>
                    <a:p>
                      <a:pPr algn="ctr" rtl="0">
                        <a:spcAft>
                          <a:spcPts val="1000"/>
                        </a:spcAft>
                        <a:tabLst>
                          <a:tab pos="2162175" algn="l"/>
                          <a:tab pos="3664585" algn="l"/>
                          <a:tab pos="5274310" algn="r"/>
                        </a:tabLst>
                      </a:pPr>
                      <a:r>
                        <a:rPr lang="en-US" sz="1200">
                          <a:latin typeface="Calibri"/>
                          <a:ea typeface="Times New Roman"/>
                          <a:cs typeface="Arial"/>
                        </a:rPr>
                        <a:t>+</a:t>
                      </a:r>
                      <a:endParaRPr lang="en-US" sz="1000">
                        <a:latin typeface="Times New Roman"/>
                        <a:ea typeface="Times New Roman"/>
                        <a:cs typeface="Arial"/>
                      </a:endParaRPr>
                    </a:p>
                  </a:txBody>
                  <a:tcPr marL="68580" marR="68580" marT="0" marB="0"/>
                </a:tc>
                <a:tc>
                  <a:txBody>
                    <a:bodyPr/>
                    <a:lstStyle/>
                    <a:p>
                      <a:pPr marL="342900" lvl="0" indent="-342900" algn="ctr" rtl="0">
                        <a:spcAft>
                          <a:spcPts val="1000"/>
                        </a:spcAft>
                        <a:buFont typeface="Arial"/>
                        <a:buChar char="–"/>
                        <a:tabLst>
                          <a:tab pos="2162175" algn="l"/>
                          <a:tab pos="3664585" algn="l"/>
                          <a:tab pos="5274310" algn="r"/>
                        </a:tabLst>
                      </a:pPr>
                      <a:endParaRPr lang="en-US" sz="1200" dirty="0">
                        <a:latin typeface="Calibri"/>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a:latin typeface="Calibri"/>
                          <a:ea typeface="Times New Roman"/>
                          <a:cs typeface="Arial"/>
                        </a:rPr>
                        <a:t>–</a:t>
                      </a:r>
                      <a:endParaRPr lang="en-US" sz="100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a:latin typeface="Calibri"/>
                          <a:ea typeface="Times New Roman"/>
                          <a:cs typeface="Arial"/>
                        </a:rPr>
                        <a:t>4)Aesculin hydrolysis.</a:t>
                      </a:r>
                      <a:endParaRPr lang="en-US" sz="1000">
                        <a:latin typeface="Times New Roman"/>
                        <a:ea typeface="Times New Roman"/>
                        <a:cs typeface="Arial"/>
                      </a:endParaRPr>
                    </a:p>
                  </a:txBody>
                  <a:tcPr marL="68580" marR="68580" marT="0" marB="0"/>
                </a:tc>
              </a:tr>
              <a:tr h="544715">
                <a:tc>
                  <a:txBody>
                    <a:bodyPr/>
                    <a:lstStyle/>
                    <a:p>
                      <a:pPr algn="ctr" rtl="0">
                        <a:spcAft>
                          <a:spcPts val="1000"/>
                        </a:spcAft>
                        <a:tabLst>
                          <a:tab pos="2162175" algn="l"/>
                          <a:tab pos="3664585" algn="l"/>
                          <a:tab pos="5274310" algn="r"/>
                        </a:tabLst>
                      </a:pPr>
                      <a:r>
                        <a:rPr lang="en-US" sz="1200" dirty="0" err="1">
                          <a:latin typeface="Calibri"/>
                          <a:ea typeface="Times New Roman"/>
                          <a:cs typeface="Arial"/>
                        </a:rPr>
                        <a:t>Subacute</a:t>
                      </a:r>
                      <a:endParaRPr lang="en-US" sz="1000" dirty="0">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dirty="0">
                          <a:latin typeface="Calibri"/>
                          <a:ea typeface="Times New Roman"/>
                          <a:cs typeface="Arial"/>
                        </a:rPr>
                        <a:t>Acute</a:t>
                      </a:r>
                      <a:endParaRPr lang="en-US" sz="1000" dirty="0">
                        <a:latin typeface="Times New Roman"/>
                        <a:ea typeface="Times New Roman"/>
                        <a:cs typeface="Arial"/>
                      </a:endParaRPr>
                    </a:p>
                  </a:txBody>
                  <a:tcPr marL="68580" marR="68580" marT="0" marB="0"/>
                </a:tc>
                <a:tc>
                  <a:txBody>
                    <a:bodyPr/>
                    <a:lstStyle/>
                    <a:p>
                      <a:pPr algn="ctr" rtl="0">
                        <a:spcAft>
                          <a:spcPts val="1000"/>
                        </a:spcAft>
                        <a:tabLst>
                          <a:tab pos="2162175" algn="l"/>
                          <a:tab pos="3664585" algn="l"/>
                          <a:tab pos="5274310" algn="r"/>
                        </a:tabLst>
                      </a:pPr>
                      <a:r>
                        <a:rPr lang="en-US" sz="1200" dirty="0">
                          <a:latin typeface="Calibri"/>
                          <a:ea typeface="Times New Roman"/>
                          <a:cs typeface="Arial"/>
                        </a:rPr>
                        <a:t>Chronic</a:t>
                      </a:r>
                      <a:endParaRPr lang="en-US" sz="1000" dirty="0">
                        <a:latin typeface="Times New Roman"/>
                        <a:ea typeface="Times New Roman"/>
                        <a:cs typeface="Arial"/>
                      </a:endParaRPr>
                    </a:p>
                  </a:txBody>
                  <a:tcPr marL="68580" marR="68580" marT="0" marB="0"/>
                </a:tc>
                <a:tc>
                  <a:txBody>
                    <a:bodyPr/>
                    <a:lstStyle/>
                    <a:p>
                      <a:pPr algn="just" rtl="0">
                        <a:spcAft>
                          <a:spcPts val="1000"/>
                        </a:spcAft>
                        <a:tabLst>
                          <a:tab pos="2162175" algn="l"/>
                          <a:tab pos="3664585" algn="l"/>
                          <a:tab pos="5274310" algn="r"/>
                        </a:tabLst>
                      </a:pPr>
                      <a:r>
                        <a:rPr lang="en-US" sz="1200" dirty="0">
                          <a:latin typeface="Calibri"/>
                          <a:ea typeface="Times New Roman"/>
                          <a:cs typeface="Arial"/>
                        </a:rPr>
                        <a:t>7) Type of mastitis.</a:t>
                      </a:r>
                      <a:endParaRPr lang="en-US" sz="1000" dirty="0">
                        <a:latin typeface="Times New Roman"/>
                        <a:ea typeface="Times New Roman"/>
                        <a:cs typeface="Arial"/>
                      </a:endParaRPr>
                    </a:p>
                  </a:txBody>
                  <a:tcPr marL="68580" marR="68580" marT="0" marB="0"/>
                </a:tc>
              </a:tr>
            </a:tbl>
          </a:graphicData>
        </a:graphic>
      </p:graphicFrame>
      <p:sp>
        <p:nvSpPr>
          <p:cNvPr id="2" name="Rectangle 1"/>
          <p:cNvSpPr/>
          <p:nvPr/>
        </p:nvSpPr>
        <p:spPr>
          <a:xfrm>
            <a:off x="611560" y="369332"/>
            <a:ext cx="6984776" cy="611396"/>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Low" fontAlgn="base">
              <a:spcBef>
                <a:spcPct val="0"/>
              </a:spcBef>
              <a:spcAft>
                <a:spcPct val="0"/>
              </a:spcAft>
              <a:tabLst>
                <a:tab pos="2162175" algn="l"/>
                <a:tab pos="3663950" algn="l"/>
                <a:tab pos="5273675" algn="r"/>
              </a:tabLst>
            </a:pPr>
            <a:r>
              <a:rPr lang="en-US" b="1" u="sng" dirty="0">
                <a:solidFill>
                  <a:schemeClr val="bg2"/>
                </a:solidFill>
                <a:latin typeface="Calibri" pitchFamily="34" charset="0"/>
                <a:ea typeface="Times New Roman" pitchFamily="18" charset="0"/>
                <a:cs typeface="Calibri" pitchFamily="34" charset="0"/>
              </a:rPr>
              <a:t>Differentiation between the 3species of </a:t>
            </a:r>
            <a:r>
              <a:rPr lang="en-US" b="1" u="sng" dirty="0" err="1">
                <a:solidFill>
                  <a:schemeClr val="bg2"/>
                </a:solidFill>
                <a:latin typeface="Calibri" pitchFamily="34" charset="0"/>
                <a:ea typeface="Times New Roman" pitchFamily="18" charset="0"/>
                <a:cs typeface="Calibri" pitchFamily="34" charset="0"/>
              </a:rPr>
              <a:t>streptoccoci</a:t>
            </a:r>
            <a:r>
              <a:rPr lang="en-US" b="1" u="sng" dirty="0">
                <a:solidFill>
                  <a:schemeClr val="bg2"/>
                </a:solidFill>
                <a:latin typeface="Calibri" pitchFamily="34" charset="0"/>
                <a:ea typeface="Times New Roman" pitchFamily="18" charset="0"/>
                <a:cs typeface="Calibri" pitchFamily="34" charset="0"/>
              </a:rPr>
              <a:t> </a:t>
            </a:r>
            <a:r>
              <a:rPr lang="en-US" b="1" u="sng" dirty="0" err="1">
                <a:solidFill>
                  <a:schemeClr val="bg2"/>
                </a:solidFill>
                <a:latin typeface="Calibri" pitchFamily="34" charset="0"/>
                <a:ea typeface="Times New Roman" pitchFamily="18" charset="0"/>
                <a:cs typeface="Calibri" pitchFamily="34" charset="0"/>
              </a:rPr>
              <a:t>caising</a:t>
            </a:r>
            <a:r>
              <a:rPr lang="en-US" b="1" u="sng" dirty="0">
                <a:solidFill>
                  <a:schemeClr val="bg2"/>
                </a:solidFill>
                <a:latin typeface="Calibri" pitchFamily="34" charset="0"/>
                <a:ea typeface="Times New Roman" pitchFamily="18" charset="0"/>
                <a:cs typeface="Calibri" pitchFamily="34" charset="0"/>
              </a:rPr>
              <a:t> mastitis</a:t>
            </a:r>
            <a:r>
              <a:rPr lang="en-US" sz="1400" b="1" u="sng" dirty="0">
                <a:solidFill>
                  <a:schemeClr val="bg2"/>
                </a:solidFill>
                <a:latin typeface="Calibri" pitchFamily="34" charset="0"/>
                <a:ea typeface="Times New Roman" pitchFamily="18" charset="0"/>
                <a:cs typeface="Calibri" pitchFamily="34" charset="0"/>
              </a:rPr>
              <a:t>:</a:t>
            </a:r>
            <a:endParaRPr lang="en-US" dirty="0">
              <a:solidFill>
                <a:schemeClr val="bg2"/>
              </a:solidFill>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571612"/>
            <a:ext cx="8229600" cy="4525963"/>
          </a:xfrm>
        </p:spPr>
        <p:txBody>
          <a:bodyPr/>
          <a:lstStyle/>
          <a:p>
            <a:pPr algn="l"/>
            <a:endParaRPr lang="en-US" dirty="0" smtClean="0"/>
          </a:p>
          <a:p>
            <a:pPr algn="l"/>
            <a:endParaRPr lang="en-US" dirty="0"/>
          </a:p>
          <a:p>
            <a:pPr algn="l"/>
            <a:r>
              <a:rPr lang="en-US" dirty="0" smtClean="0"/>
              <a:t>As s. </a:t>
            </a:r>
            <a:r>
              <a:rPr lang="en-US" dirty="0" err="1" smtClean="0"/>
              <a:t>pyogen</a:t>
            </a:r>
            <a:endParaRPr lang="en-US" dirty="0" smtClean="0"/>
          </a:p>
          <a:p>
            <a:pPr algn="l">
              <a:buNone/>
            </a:pPr>
            <a:r>
              <a:rPr lang="en-US" b="1" dirty="0" smtClean="0"/>
              <a:t>Pathogenesis</a:t>
            </a:r>
          </a:p>
          <a:p>
            <a:pPr algn="l">
              <a:buNone/>
            </a:pPr>
            <a:r>
              <a:rPr lang="en-US" b="1" dirty="0" smtClean="0"/>
              <a:t>Cause strangle</a:t>
            </a:r>
            <a:endParaRPr lang="ar-EG" b="1" dirty="0"/>
          </a:p>
        </p:txBody>
      </p:sp>
      <p:sp>
        <p:nvSpPr>
          <p:cNvPr id="2" name="Title 1"/>
          <p:cNvSpPr>
            <a:spLocks noGrp="1"/>
          </p:cNvSpPr>
          <p:nvPr>
            <p:ph type="title"/>
          </p:nvPr>
        </p:nvSpPr>
        <p:spPr/>
        <p:txBody>
          <a:bodyPr>
            <a:normAutofit fontScale="90000"/>
          </a:bodyPr>
          <a:lstStyle/>
          <a:p>
            <a:r>
              <a:rPr lang="en-US" dirty="0" smtClean="0"/>
              <a:t/>
            </a:r>
            <a:br>
              <a:rPr lang="en-US" dirty="0" smtClean="0"/>
            </a:br>
            <a:endParaRPr lang="ar-EG" dirty="0"/>
          </a:p>
        </p:txBody>
      </p:sp>
      <p:sp>
        <p:nvSpPr>
          <p:cNvPr id="4" name="Oval 3"/>
          <p:cNvSpPr/>
          <p:nvPr/>
        </p:nvSpPr>
        <p:spPr>
          <a:xfrm>
            <a:off x="539552" y="404664"/>
            <a:ext cx="8280920" cy="1368152"/>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u="sng" spc="-100" dirty="0">
                <a:ln w="3200">
                  <a:solidFill>
                    <a:srgbClr val="444D26">
                      <a:shade val="75000"/>
                      <a:alpha val="25000"/>
                    </a:srgbClr>
                  </a:solidFill>
                  <a:prstDash val="solid"/>
                  <a:round/>
                </a:ln>
                <a:solidFill>
                  <a:schemeClr val="bg2"/>
                </a:solidFill>
                <a:effectLst>
                  <a:innerShdw blurRad="50800" dist="25400" dir="13500000">
                    <a:prstClr val="black">
                      <a:alpha val="70000"/>
                    </a:prstClr>
                  </a:innerShdw>
                </a:effectLst>
                <a:ea typeface="+mj-ea"/>
                <a:cs typeface="+mj-cs"/>
              </a:rPr>
              <a:t>STREPTOCOCCUS EQUI</a:t>
            </a:r>
            <a:endParaRPr lang="en-US" sz="3600" dirty="0">
              <a:solidFill>
                <a:schemeClr val="bg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14348" y="714355"/>
          <a:ext cx="7972452" cy="4463436"/>
        </p:xfrm>
        <a:graphic>
          <a:graphicData uri="http://schemas.openxmlformats.org/drawingml/2006/table">
            <a:tbl>
              <a:tblPr rtl="1" firstRow="1" bandRow="1">
                <a:tableStyleId>{5C22544A-7EE6-4342-B048-85BDC9FD1C3A}</a:tableStyleId>
              </a:tblPr>
              <a:tblGrid>
                <a:gridCol w="2497790"/>
                <a:gridCol w="2817178"/>
                <a:gridCol w="2657484"/>
              </a:tblGrid>
              <a:tr h="1000132">
                <a:tc>
                  <a:txBody>
                    <a:bodyPr/>
                    <a:lstStyle/>
                    <a:p>
                      <a:pPr algn="ctr" rtl="1"/>
                      <a:r>
                        <a:rPr lang="en-US" dirty="0" err="1" smtClean="0"/>
                        <a:t>glander</a:t>
                      </a:r>
                      <a:endParaRPr lang="ar-EG" dirty="0"/>
                    </a:p>
                  </a:txBody>
                  <a:tcPr/>
                </a:tc>
                <a:tc>
                  <a:txBody>
                    <a:bodyPr/>
                    <a:lstStyle/>
                    <a:p>
                      <a:pPr algn="ctr" rtl="1"/>
                      <a:r>
                        <a:rPr lang="en-US" dirty="0" smtClean="0"/>
                        <a:t>strangle</a:t>
                      </a:r>
                      <a:endParaRPr lang="ar-EG" dirty="0"/>
                    </a:p>
                  </a:txBody>
                  <a:tcPr/>
                </a:tc>
                <a:tc>
                  <a:txBody>
                    <a:bodyPr/>
                    <a:lstStyle/>
                    <a:p>
                      <a:pPr algn="ctr" rtl="1"/>
                      <a:endParaRPr lang="ar-EG"/>
                    </a:p>
                  </a:txBody>
                  <a:tcPr/>
                </a:tc>
              </a:tr>
              <a:tr h="1000132">
                <a:tc>
                  <a:txBody>
                    <a:bodyPr/>
                    <a:lstStyle/>
                    <a:p>
                      <a:pPr algn="ctr" rtl="1"/>
                      <a:r>
                        <a:rPr lang="en-US" dirty="0" smtClean="0"/>
                        <a:t>In upper respiratory tract</a:t>
                      </a:r>
                    </a:p>
                    <a:p>
                      <a:pPr algn="ctr" rtl="1"/>
                      <a:r>
                        <a:rPr lang="en-US" dirty="0" smtClean="0"/>
                        <a:t>Cause respiratory manifestation</a:t>
                      </a:r>
                      <a:endParaRPr lang="ar-EG" dirty="0" smtClean="0"/>
                    </a:p>
                    <a:p>
                      <a:pPr algn="ctr" rtl="1"/>
                      <a:endParaRPr lang="ar-EG" dirty="0"/>
                    </a:p>
                  </a:txBody>
                  <a:tcPr/>
                </a:tc>
                <a:tc>
                  <a:txBody>
                    <a:bodyPr/>
                    <a:lstStyle/>
                    <a:p>
                      <a:pPr algn="ctr" rtl="1"/>
                      <a:r>
                        <a:rPr lang="en-US" dirty="0" smtClean="0"/>
                        <a:t>In upper respiratory tract</a:t>
                      </a:r>
                    </a:p>
                    <a:p>
                      <a:pPr algn="ctr" rtl="1"/>
                      <a:r>
                        <a:rPr lang="en-US" dirty="0" smtClean="0"/>
                        <a:t>Cause respiratory manifestation</a:t>
                      </a:r>
                      <a:endParaRPr lang="ar-EG" dirty="0"/>
                    </a:p>
                  </a:txBody>
                  <a:tcPr/>
                </a:tc>
                <a:tc>
                  <a:txBody>
                    <a:bodyPr/>
                    <a:lstStyle/>
                    <a:p>
                      <a:pPr algn="ctr" rtl="1"/>
                      <a:endParaRPr lang="ar-EG"/>
                    </a:p>
                  </a:txBody>
                  <a:tcPr/>
                </a:tc>
              </a:tr>
              <a:tr h="1000132">
                <a:tc>
                  <a:txBody>
                    <a:bodyPr/>
                    <a:lstStyle/>
                    <a:p>
                      <a:pPr algn="ctr" rtl="1"/>
                      <a:r>
                        <a:rPr lang="en-US" dirty="0" smtClean="0"/>
                        <a:t>Less than 5 years</a:t>
                      </a:r>
                      <a:endParaRPr lang="ar-EG" dirty="0"/>
                    </a:p>
                  </a:txBody>
                  <a:tcPr/>
                </a:tc>
                <a:tc>
                  <a:txBody>
                    <a:bodyPr/>
                    <a:lstStyle/>
                    <a:p>
                      <a:pPr algn="ctr" rtl="1"/>
                      <a:r>
                        <a:rPr lang="en-US" dirty="0" smtClean="0"/>
                        <a:t>More than 5 years</a:t>
                      </a:r>
                      <a:endParaRPr lang="ar-EG" dirty="0"/>
                    </a:p>
                  </a:txBody>
                  <a:tcPr/>
                </a:tc>
                <a:tc>
                  <a:txBody>
                    <a:bodyPr/>
                    <a:lstStyle/>
                    <a:p>
                      <a:pPr algn="ctr" rtl="1"/>
                      <a:r>
                        <a:rPr lang="en-US" dirty="0" smtClean="0"/>
                        <a:t>Age</a:t>
                      </a:r>
                      <a:r>
                        <a:rPr lang="en-US" baseline="0" dirty="0" smtClean="0"/>
                        <a:t> of animal affected</a:t>
                      </a:r>
                      <a:endParaRPr lang="ar-EG" dirty="0"/>
                    </a:p>
                  </a:txBody>
                  <a:tcPr/>
                </a:tc>
              </a:tr>
              <a:tr h="1000132">
                <a:tc>
                  <a:txBody>
                    <a:bodyPr/>
                    <a:lstStyle/>
                    <a:p>
                      <a:pPr algn="ctr" rtl="1"/>
                      <a:r>
                        <a:rPr lang="en-US" dirty="0" err="1" smtClean="0"/>
                        <a:t>Pseudomonus</a:t>
                      </a:r>
                      <a:r>
                        <a:rPr lang="en-US" dirty="0" smtClean="0"/>
                        <a:t> </a:t>
                      </a:r>
                      <a:r>
                        <a:rPr lang="en-US" dirty="0" err="1" smtClean="0"/>
                        <a:t>mallie</a:t>
                      </a:r>
                      <a:endParaRPr lang="ar-EG" dirty="0"/>
                    </a:p>
                  </a:txBody>
                  <a:tcPr/>
                </a:tc>
                <a:tc>
                  <a:txBody>
                    <a:bodyPr/>
                    <a:lstStyle/>
                    <a:p>
                      <a:pPr algn="ctr" rtl="1"/>
                      <a:r>
                        <a:rPr lang="en-US" dirty="0" smtClean="0"/>
                        <a:t>s. </a:t>
                      </a:r>
                      <a:r>
                        <a:rPr lang="en-US" dirty="0" err="1" smtClean="0"/>
                        <a:t>equi</a:t>
                      </a:r>
                      <a:endParaRPr lang="ar-EG" dirty="0"/>
                    </a:p>
                  </a:txBody>
                  <a:tcPr/>
                </a:tc>
                <a:tc>
                  <a:txBody>
                    <a:bodyPr/>
                    <a:lstStyle/>
                    <a:p>
                      <a:pPr algn="ctr" rtl="1"/>
                      <a:r>
                        <a:rPr lang="en-US" dirty="0" err="1" smtClean="0"/>
                        <a:t>Causitive</a:t>
                      </a:r>
                      <a:r>
                        <a:rPr lang="en-US" baseline="0" dirty="0" smtClean="0"/>
                        <a:t> agent</a:t>
                      </a:r>
                      <a:endParaRPr lang="ar-EG"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286544"/>
          </a:xfrm>
        </p:spPr>
        <p:txBody>
          <a:bodyPr>
            <a:normAutofit lnSpcReduction="10000"/>
          </a:bodyPr>
          <a:lstStyle/>
          <a:p>
            <a:pPr marL="0" indent="0">
              <a:buNone/>
            </a:pPr>
            <a:endParaRPr lang="en-US" dirty="0" smtClean="0"/>
          </a:p>
          <a:p>
            <a:pPr marL="0" indent="0">
              <a:buNone/>
            </a:pPr>
            <a:endParaRPr lang="en-US" dirty="0" smtClean="0"/>
          </a:p>
          <a:p>
            <a:pPr algn="l"/>
            <a:r>
              <a:rPr lang="en-US" dirty="0" smtClean="0"/>
              <a:t>   </a:t>
            </a:r>
          </a:p>
          <a:p>
            <a:pPr algn="l"/>
            <a:r>
              <a:rPr lang="en-US" dirty="0" smtClean="0"/>
              <a:t>   </a:t>
            </a:r>
            <a:r>
              <a:rPr lang="en-US" sz="2800" dirty="0" smtClean="0"/>
              <a:t>Streptococci are aerobic or facultative anaerobic, grow weak on ordinary media but grow well on blood or serum agar at 37ºc and ph 7,2 . The organism produces </a:t>
            </a:r>
            <a:r>
              <a:rPr lang="en-US" sz="2800" dirty="0" err="1" smtClean="0"/>
              <a:t>haemolysis</a:t>
            </a:r>
            <a:r>
              <a:rPr lang="en-US" sz="2800" dirty="0" smtClean="0"/>
              <a:t> on blood agar plate the specific media </a:t>
            </a:r>
            <a:r>
              <a:rPr lang="en-US" sz="2800" dirty="0" err="1" smtClean="0"/>
              <a:t>are</a:t>
            </a:r>
            <a:r>
              <a:rPr lang="en-US" sz="2800" b="1" i="1" dirty="0" err="1" smtClean="0"/>
              <a:t>Edward´s</a:t>
            </a:r>
            <a:r>
              <a:rPr lang="en-US" sz="2800" b="1" i="1" dirty="0" smtClean="0"/>
              <a:t> blood ager</a:t>
            </a:r>
            <a:r>
              <a:rPr lang="en-US" sz="2800" dirty="0" smtClean="0"/>
              <a:t> media and sodium </a:t>
            </a:r>
            <a:r>
              <a:rPr lang="en-US" sz="2800" dirty="0" err="1" smtClean="0"/>
              <a:t>azide</a:t>
            </a:r>
            <a:r>
              <a:rPr lang="en-US" sz="2800" dirty="0" smtClean="0"/>
              <a:t> agar media.</a:t>
            </a:r>
          </a:p>
          <a:p>
            <a:pPr marL="0" indent="0" algn="l">
              <a:buNone/>
            </a:pPr>
            <a:endParaRPr lang="en-US" sz="2800" dirty="0" smtClean="0"/>
          </a:p>
          <a:p>
            <a:pPr algn="l"/>
            <a:r>
              <a:rPr lang="en-US" dirty="0" smtClean="0"/>
              <a:t>      </a:t>
            </a:r>
            <a:r>
              <a:rPr lang="en-US" sz="2800" dirty="0" smtClean="0"/>
              <a:t>Streptococcus doesn’t produce pigments either in fluid media or on solid media. The colonies on blood agar are small, smooth –glistening after 48 hours, while in broth granular growth and powdery sediment are formed within 36-48 hours.</a:t>
            </a:r>
          </a:p>
          <a:p>
            <a:endParaRPr lang="ar-EG" dirty="0"/>
          </a:p>
        </p:txBody>
      </p:sp>
      <p:sp>
        <p:nvSpPr>
          <p:cNvPr id="2" name="Rectangle 1"/>
          <p:cNvSpPr/>
          <p:nvPr/>
        </p:nvSpPr>
        <p:spPr>
          <a:xfrm>
            <a:off x="611560" y="332656"/>
            <a:ext cx="7833323" cy="936104"/>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3200" b="1" dirty="0">
                <a:solidFill>
                  <a:schemeClr val="bg2"/>
                </a:solidFill>
              </a:rPr>
              <a:t>Growth requirements and cultural characters: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normAutofit/>
          </a:bodyPr>
          <a:lstStyle/>
          <a:p>
            <a:pPr algn="l"/>
            <a:endParaRPr lang="en-US" sz="2800" b="1" dirty="0" smtClean="0"/>
          </a:p>
          <a:p>
            <a:pPr algn="l"/>
            <a:endParaRPr lang="en-US" sz="2800" b="1" dirty="0"/>
          </a:p>
          <a:p>
            <a:pPr algn="l"/>
            <a:r>
              <a:rPr lang="en-US" sz="2800" b="1" dirty="0" smtClean="0"/>
              <a:t>1-according to type of </a:t>
            </a:r>
            <a:r>
              <a:rPr lang="en-US" sz="2800" b="1" dirty="0" err="1" smtClean="0"/>
              <a:t>haemolysis</a:t>
            </a:r>
            <a:r>
              <a:rPr lang="en-US" sz="2800" b="1" dirty="0" smtClean="0"/>
              <a:t> :</a:t>
            </a:r>
            <a:endParaRPr lang="en-US" sz="2800" dirty="0" smtClean="0"/>
          </a:p>
          <a:p>
            <a:pPr lvl="0" algn="l"/>
            <a:r>
              <a:rPr lang="en-US" dirty="0" smtClean="0"/>
              <a:t>Streptococci causing complete </a:t>
            </a:r>
            <a:r>
              <a:rPr lang="en-US" dirty="0" err="1" smtClean="0"/>
              <a:t>haemolysis</a:t>
            </a:r>
            <a:r>
              <a:rPr lang="en-US" dirty="0" smtClean="0"/>
              <a:t> (Beta (β) </a:t>
            </a:r>
            <a:r>
              <a:rPr lang="en-US" dirty="0" err="1" smtClean="0"/>
              <a:t>haemolysis</a:t>
            </a:r>
            <a:r>
              <a:rPr lang="en-US" dirty="0" smtClean="0"/>
              <a:t>), a clear zone of </a:t>
            </a:r>
            <a:r>
              <a:rPr lang="en-US" dirty="0" err="1" smtClean="0"/>
              <a:t>haemolysis</a:t>
            </a:r>
            <a:r>
              <a:rPr lang="en-US" dirty="0" smtClean="0"/>
              <a:t> as </a:t>
            </a:r>
            <a:r>
              <a:rPr lang="en-US" i="1" dirty="0" err="1" smtClean="0"/>
              <a:t>Strept.pyogenes</a:t>
            </a:r>
            <a:r>
              <a:rPr lang="en-US" dirty="0" smtClean="0"/>
              <a:t> and </a:t>
            </a:r>
            <a:r>
              <a:rPr lang="en-US" i="1" dirty="0" err="1" smtClean="0"/>
              <a:t>Strept.equi</a:t>
            </a:r>
            <a:r>
              <a:rPr lang="en-US" dirty="0" smtClean="0"/>
              <a:t>.</a:t>
            </a:r>
          </a:p>
          <a:p>
            <a:pPr marL="0" lvl="0" indent="0" algn="l">
              <a:buNone/>
            </a:pPr>
            <a:endParaRPr lang="en-US" dirty="0" smtClean="0"/>
          </a:p>
          <a:p>
            <a:pPr lvl="0" algn="l"/>
            <a:r>
              <a:rPr lang="en-US" dirty="0" smtClean="0"/>
              <a:t>Streptococci causing in complete </a:t>
            </a:r>
            <a:r>
              <a:rPr lang="en-US" dirty="0" err="1" smtClean="0"/>
              <a:t>haemolysis</a:t>
            </a:r>
            <a:r>
              <a:rPr lang="en-US" dirty="0" smtClean="0"/>
              <a:t> (alpha α) such as </a:t>
            </a:r>
            <a:r>
              <a:rPr lang="en-US" i="1" dirty="0" err="1" smtClean="0"/>
              <a:t>Strept.viridians</a:t>
            </a:r>
            <a:r>
              <a:rPr lang="en-US" i="1" dirty="0" smtClean="0"/>
              <a:t> </a:t>
            </a:r>
            <a:r>
              <a:rPr lang="en-US" dirty="0" smtClean="0"/>
              <a:t>and </a:t>
            </a:r>
            <a:r>
              <a:rPr lang="en-US" i="1" dirty="0" smtClean="0"/>
              <a:t>pneumococci</a:t>
            </a:r>
            <a:r>
              <a:rPr lang="en-US" dirty="0" smtClean="0"/>
              <a:t>.</a:t>
            </a:r>
          </a:p>
          <a:p>
            <a:pPr marL="0" lvl="0" indent="0" algn="l">
              <a:buNone/>
            </a:pPr>
            <a:endParaRPr lang="en-US" dirty="0" smtClean="0"/>
          </a:p>
          <a:p>
            <a:pPr algn="l"/>
            <a:r>
              <a:rPr lang="en-US" dirty="0" smtClean="0"/>
              <a:t>C) Streptococci causing no </a:t>
            </a:r>
            <a:r>
              <a:rPr lang="en-US" dirty="0" err="1" smtClean="0"/>
              <a:t>haemolysis</a:t>
            </a:r>
            <a:r>
              <a:rPr lang="en-US" dirty="0" smtClean="0"/>
              <a:t> (gamma γ), non hemolytic streptococci as </a:t>
            </a:r>
            <a:r>
              <a:rPr lang="en-US" i="1" dirty="0" err="1" smtClean="0"/>
              <a:t>Strept.lactis</a:t>
            </a:r>
            <a:r>
              <a:rPr lang="en-US" dirty="0" smtClean="0"/>
              <a:t> and </a:t>
            </a:r>
            <a:r>
              <a:rPr lang="en-US" i="1" dirty="0" err="1" smtClean="0"/>
              <a:t>Sterpt.salivaris</a:t>
            </a:r>
            <a:r>
              <a:rPr lang="en-US" dirty="0" smtClean="0"/>
              <a:t>.</a:t>
            </a:r>
            <a:endParaRPr lang="en-US" dirty="0"/>
          </a:p>
        </p:txBody>
      </p:sp>
      <p:sp>
        <p:nvSpPr>
          <p:cNvPr id="2" name="Oval 1"/>
          <p:cNvSpPr/>
          <p:nvPr/>
        </p:nvSpPr>
        <p:spPr>
          <a:xfrm>
            <a:off x="1403648" y="476672"/>
            <a:ext cx="4680520" cy="792088"/>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3200" b="1" dirty="0">
                <a:solidFill>
                  <a:schemeClr val="bg2"/>
                </a:solidFill>
              </a:rPr>
              <a:t>Classification:</a:t>
            </a:r>
            <a:endParaRPr lang="en-US" sz="3200" dirty="0">
              <a:solidFill>
                <a:schemeClr val="bg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143668"/>
          </a:xfrm>
        </p:spPr>
        <p:txBody>
          <a:bodyPr>
            <a:normAutofit fontScale="62500" lnSpcReduction="20000"/>
          </a:bodyPr>
          <a:lstStyle/>
          <a:p>
            <a:pPr algn="l"/>
            <a:r>
              <a:rPr lang="en-US" sz="4500" b="1" dirty="0" smtClean="0"/>
              <a:t>2-Lancifield classification:</a:t>
            </a:r>
            <a:endParaRPr lang="en-US" sz="4500" dirty="0" smtClean="0"/>
          </a:p>
          <a:p>
            <a:pPr algn="l"/>
            <a:r>
              <a:rPr lang="en-US" sz="3100" dirty="0" smtClean="0"/>
              <a:t>Lancefield reported that the hemolytic streptococci could be divided into groups (A-N) on serological basis depending on precipitation test using  the specific carbohydrate substance designated as </a:t>
            </a:r>
            <a:r>
              <a:rPr lang="en-US" sz="3100" dirty="0" err="1" smtClean="0"/>
              <a:t>C.substance</a:t>
            </a:r>
            <a:r>
              <a:rPr lang="en-US" sz="3100" dirty="0" smtClean="0"/>
              <a:t> as the antigen which differed in each group:</a:t>
            </a:r>
          </a:p>
          <a:p>
            <a:pPr algn="l"/>
            <a:r>
              <a:rPr lang="en-US" b="1" dirty="0" smtClean="0"/>
              <a:t>- </a:t>
            </a:r>
            <a:r>
              <a:rPr lang="en-US" sz="3400" b="1" dirty="0" smtClean="0"/>
              <a:t>Group A: </a:t>
            </a:r>
            <a:r>
              <a:rPr lang="en-US" sz="3400" b="1" i="1" dirty="0" smtClean="0"/>
              <a:t>Streptococcus </a:t>
            </a:r>
            <a:r>
              <a:rPr lang="en-US" sz="3400" b="1" i="1" dirty="0" err="1" smtClean="0"/>
              <a:t>pyogenes</a:t>
            </a:r>
            <a:endParaRPr lang="en-US" sz="3400" b="1" dirty="0" smtClean="0"/>
          </a:p>
          <a:p>
            <a:pPr algn="l"/>
            <a:r>
              <a:rPr lang="en-US" sz="3400" b="1" dirty="0" smtClean="0"/>
              <a:t>- Group B: </a:t>
            </a:r>
            <a:r>
              <a:rPr lang="en-US" sz="3400" b="1" i="1" dirty="0" smtClean="0"/>
              <a:t>Streptococcus </a:t>
            </a:r>
            <a:r>
              <a:rPr lang="en-US" sz="3400" b="1" i="1" dirty="0" err="1" smtClean="0"/>
              <a:t>agalactia</a:t>
            </a:r>
            <a:endParaRPr lang="en-US" sz="3400" b="1" dirty="0" smtClean="0"/>
          </a:p>
          <a:p>
            <a:pPr algn="l"/>
            <a:r>
              <a:rPr lang="en-US" sz="3400" b="1" dirty="0" smtClean="0"/>
              <a:t>-Group C: animal streptococci as </a:t>
            </a:r>
            <a:r>
              <a:rPr lang="en-US" sz="3400" b="1" i="1" dirty="0" smtClean="0"/>
              <a:t>streptococcus </a:t>
            </a:r>
            <a:r>
              <a:rPr lang="en-US" sz="3400" b="1" i="1" dirty="0" err="1" smtClean="0"/>
              <a:t>zooepidemicus</a:t>
            </a:r>
            <a:r>
              <a:rPr lang="en-US" sz="3400" b="1" dirty="0" smtClean="0"/>
              <a:t>, </a:t>
            </a:r>
            <a:r>
              <a:rPr lang="en-US" sz="3400" b="1" i="1" dirty="0" smtClean="0"/>
              <a:t>Streptococcus </a:t>
            </a:r>
            <a:r>
              <a:rPr lang="en-US" sz="3400" b="1" i="1" dirty="0" err="1" smtClean="0"/>
              <a:t>dysgalactia</a:t>
            </a:r>
            <a:r>
              <a:rPr lang="en-US" sz="3400" b="1" i="1" dirty="0" smtClean="0"/>
              <a:t>, Streptococcus </a:t>
            </a:r>
            <a:r>
              <a:rPr lang="en-US" sz="3400" b="1" i="1" dirty="0" err="1" smtClean="0"/>
              <a:t>equi</a:t>
            </a:r>
            <a:r>
              <a:rPr lang="en-US" sz="3400" b="1" i="1" dirty="0" smtClean="0"/>
              <a:t>, Streptococcus </a:t>
            </a:r>
            <a:r>
              <a:rPr lang="en-US" sz="3400" b="1" i="1" dirty="0" err="1" smtClean="0"/>
              <a:t>canis</a:t>
            </a:r>
            <a:r>
              <a:rPr lang="en-US" sz="3400" b="1" i="1" dirty="0" smtClean="0"/>
              <a:t>.</a:t>
            </a:r>
            <a:endParaRPr lang="en-US" sz="3400" b="1" dirty="0" smtClean="0"/>
          </a:p>
          <a:p>
            <a:pPr algn="l"/>
            <a:r>
              <a:rPr lang="en-US" sz="3400" b="1" dirty="0" smtClean="0"/>
              <a:t>-Group D: </a:t>
            </a:r>
            <a:r>
              <a:rPr lang="en-US" sz="3400" b="1" dirty="0" err="1" smtClean="0"/>
              <a:t>Enterococci</a:t>
            </a:r>
            <a:r>
              <a:rPr lang="en-US" sz="3400" b="1" dirty="0" smtClean="0"/>
              <a:t> as streptococcus </a:t>
            </a:r>
            <a:r>
              <a:rPr lang="en-US" sz="3400" b="1" dirty="0" err="1" smtClean="0"/>
              <a:t>fecalis</a:t>
            </a:r>
            <a:r>
              <a:rPr lang="en-US" sz="3400" b="1" dirty="0" smtClean="0"/>
              <a:t> ,</a:t>
            </a:r>
            <a:r>
              <a:rPr lang="en-US" sz="3400" b="1" i="1" dirty="0" smtClean="0"/>
              <a:t>Streptococcus </a:t>
            </a:r>
            <a:r>
              <a:rPr lang="en-US" sz="3400" b="1" i="1" dirty="0" err="1" smtClean="0"/>
              <a:t>faecium</a:t>
            </a:r>
            <a:endParaRPr lang="en-US" sz="3400" b="1" dirty="0" smtClean="0"/>
          </a:p>
          <a:p>
            <a:pPr algn="l"/>
            <a:r>
              <a:rPr lang="en-US" sz="3400" b="1" dirty="0" smtClean="0"/>
              <a:t>-Group E: Strains isolated from milk and dairy products as </a:t>
            </a:r>
            <a:r>
              <a:rPr lang="en-US" sz="3400" b="1" i="1" dirty="0" smtClean="0"/>
              <a:t>Streptococcus </a:t>
            </a:r>
            <a:r>
              <a:rPr lang="en-US" sz="3400" b="1" i="1" dirty="0" err="1" smtClean="0"/>
              <a:t>uberis</a:t>
            </a:r>
            <a:endParaRPr lang="en-US" sz="3400" b="1" dirty="0" smtClean="0"/>
          </a:p>
          <a:p>
            <a:pPr algn="l"/>
            <a:r>
              <a:rPr lang="en-US" sz="3400" b="1" dirty="0" smtClean="0"/>
              <a:t>-Group F: Strains isolated from respiratory tract.</a:t>
            </a:r>
          </a:p>
          <a:p>
            <a:pPr algn="l"/>
            <a:r>
              <a:rPr lang="en-US" sz="3400" b="1" dirty="0" smtClean="0"/>
              <a:t>-Group G: Strain isolated from respiratory tract of man and dogs.</a:t>
            </a:r>
          </a:p>
          <a:p>
            <a:pPr algn="l"/>
            <a:r>
              <a:rPr lang="en-US" sz="3400" b="1" dirty="0" smtClean="0"/>
              <a:t>-Group H, K, M and group </a:t>
            </a:r>
            <a:r>
              <a:rPr lang="en-US" sz="3400" dirty="0" smtClean="0"/>
              <a:t>N</a:t>
            </a:r>
            <a:endParaRPr lang="en-US" sz="3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algn="l"/>
            <a:r>
              <a:rPr lang="en-US" sz="3200" b="1" dirty="0" smtClean="0"/>
              <a:t>3-Sharman classification:</a:t>
            </a:r>
          </a:p>
          <a:p>
            <a:pPr algn="l"/>
            <a:endParaRPr lang="en-US" sz="3200" dirty="0" smtClean="0"/>
          </a:p>
          <a:p>
            <a:pPr algn="l"/>
            <a:r>
              <a:rPr lang="en-US" sz="2800" dirty="0" smtClean="0"/>
              <a:t>It depends on the biochemical characters of the </a:t>
            </a:r>
            <a:r>
              <a:rPr lang="en-US" sz="2800" dirty="0" err="1" smtClean="0"/>
              <a:t>enterococci</a:t>
            </a:r>
            <a:r>
              <a:rPr lang="en-US" sz="2800" dirty="0" smtClean="0"/>
              <a:t> or non pathogenic streptococci on the following reactions:</a:t>
            </a:r>
          </a:p>
          <a:p>
            <a:pPr lvl="0" algn="l"/>
            <a:r>
              <a:rPr lang="en-US" sz="2800" dirty="0" smtClean="0"/>
              <a:t>Growth at 10 ºc and 45ºc as </a:t>
            </a:r>
            <a:r>
              <a:rPr lang="en-US" sz="2800" i="1" dirty="0" err="1" smtClean="0"/>
              <a:t>Strept.viridians</a:t>
            </a:r>
            <a:r>
              <a:rPr lang="en-US" sz="2800" dirty="0" smtClean="0"/>
              <a:t>.</a:t>
            </a:r>
          </a:p>
          <a:p>
            <a:pPr lvl="0" algn="l"/>
            <a:r>
              <a:rPr lang="en-US" sz="2800" dirty="0" smtClean="0"/>
              <a:t>Tolerance to 6.5 % sodium chloride.</a:t>
            </a:r>
          </a:p>
          <a:p>
            <a:pPr lvl="0" algn="l"/>
            <a:r>
              <a:rPr lang="en-US" sz="2800" dirty="0" smtClean="0"/>
              <a:t>Reduction of </a:t>
            </a:r>
            <a:r>
              <a:rPr lang="en-US" sz="2800" dirty="0" err="1" smtClean="0"/>
              <a:t>methylene</a:t>
            </a:r>
            <a:r>
              <a:rPr lang="en-US" sz="2800" dirty="0" smtClean="0"/>
              <a:t> blue.</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57166"/>
            <a:ext cx="8329642" cy="6286544"/>
          </a:xfrm>
        </p:spPr>
        <p:txBody>
          <a:bodyPr/>
          <a:lstStyle/>
          <a:p>
            <a:pPr algn="l"/>
            <a:endParaRPr lang="en-US" b="1" u="sng" dirty="0" smtClean="0"/>
          </a:p>
          <a:p>
            <a:pPr algn="l"/>
            <a:endParaRPr lang="en-US" b="1" u="sng" dirty="0"/>
          </a:p>
          <a:p>
            <a:pPr algn="l"/>
            <a:r>
              <a:rPr lang="en-US" b="1" u="sng" dirty="0" err="1" smtClean="0"/>
              <a:t>Morophological</a:t>
            </a:r>
            <a:r>
              <a:rPr lang="en-US" b="1" u="sng" dirty="0" smtClean="0"/>
              <a:t> characters:</a:t>
            </a:r>
          </a:p>
          <a:p>
            <a:pPr marL="0" indent="0" algn="l">
              <a:buNone/>
            </a:pPr>
            <a:endParaRPr lang="en-US" dirty="0" smtClean="0"/>
          </a:p>
          <a:p>
            <a:pPr algn="l"/>
            <a:r>
              <a:rPr lang="en-US" i="1" dirty="0" err="1" smtClean="0"/>
              <a:t>Strept.pyogenes</a:t>
            </a:r>
            <a:r>
              <a:rPr lang="en-US" dirty="0" smtClean="0"/>
              <a:t> are arranged in long chain, it is </a:t>
            </a:r>
            <a:r>
              <a:rPr lang="en-US" dirty="0" err="1" smtClean="0"/>
              <a:t>cocci</a:t>
            </a:r>
            <a:r>
              <a:rPr lang="en-US" dirty="0" smtClean="0"/>
              <a:t> , non motile , non </a:t>
            </a:r>
            <a:r>
              <a:rPr lang="en-US" dirty="0" err="1" smtClean="0"/>
              <a:t>sporulated</a:t>
            </a:r>
            <a:r>
              <a:rPr lang="en-US" dirty="0" smtClean="0"/>
              <a:t>, has capsule in young culture and gram positive.</a:t>
            </a:r>
          </a:p>
          <a:p>
            <a:pPr marL="0" indent="0" algn="l">
              <a:buNone/>
            </a:pPr>
            <a:endParaRPr lang="en-US" dirty="0" smtClean="0"/>
          </a:p>
          <a:p>
            <a:pPr algn="l"/>
            <a:r>
              <a:rPr lang="en-US" sz="2800" b="1" u="sng" dirty="0" smtClean="0"/>
              <a:t>Distribution:</a:t>
            </a:r>
          </a:p>
          <a:p>
            <a:pPr marL="0" indent="0" algn="l">
              <a:buNone/>
            </a:pPr>
            <a:endParaRPr lang="en-US" sz="2800" dirty="0" smtClean="0"/>
          </a:p>
          <a:p>
            <a:pPr algn="l"/>
            <a:r>
              <a:rPr lang="en-US" dirty="0" smtClean="0"/>
              <a:t>It is widely distributed on the skin and in the mucous membrane</a:t>
            </a:r>
            <a:endParaRPr lang="ar-EG" dirty="0"/>
          </a:p>
        </p:txBody>
      </p:sp>
      <p:sp>
        <p:nvSpPr>
          <p:cNvPr id="4" name="Oval 3"/>
          <p:cNvSpPr/>
          <p:nvPr/>
        </p:nvSpPr>
        <p:spPr>
          <a:xfrm>
            <a:off x="1877803" y="404664"/>
            <a:ext cx="5112568" cy="79208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bg1"/>
                </a:solidFill>
              </a:rPr>
              <a:t>Streptococcus </a:t>
            </a:r>
            <a:r>
              <a:rPr lang="en-US" sz="2400" b="1" i="1" dirty="0" err="1">
                <a:solidFill>
                  <a:schemeClr val="bg1"/>
                </a:solidFill>
              </a:rPr>
              <a:t>pyogenes</a:t>
            </a:r>
            <a:endParaRPr lang="en-US" sz="24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lstStyle/>
          <a:p>
            <a:pPr marL="0" indent="0" algn="l">
              <a:buNone/>
            </a:pPr>
            <a:endParaRPr lang="en-US" dirty="0" smtClean="0"/>
          </a:p>
          <a:p>
            <a:pPr lvl="0" algn="l"/>
            <a:endParaRPr lang="en-US" i="1" dirty="0" smtClean="0"/>
          </a:p>
          <a:p>
            <a:pPr lvl="0" algn="l"/>
            <a:r>
              <a:rPr lang="en-US" i="1" dirty="0" err="1" smtClean="0"/>
              <a:t>Strept.pyogenes</a:t>
            </a:r>
            <a:r>
              <a:rPr lang="en-US" dirty="0" smtClean="0"/>
              <a:t> grow on media containing blood or serum at 37ºc and PH 7.2  .</a:t>
            </a:r>
          </a:p>
          <a:p>
            <a:pPr lvl="0" algn="l"/>
            <a:r>
              <a:rPr lang="en-US" dirty="0" smtClean="0"/>
              <a:t>Its colonies on the solid media are very small, smooth glistening, dew drop like, finally granular and not pigmented.</a:t>
            </a:r>
          </a:p>
          <a:p>
            <a:pPr algn="l"/>
            <a:r>
              <a:rPr lang="en-US" dirty="0" smtClean="0"/>
              <a:t>The colonies produce zone of complete </a:t>
            </a:r>
            <a:r>
              <a:rPr lang="en-US" dirty="0" err="1" smtClean="0"/>
              <a:t>haemolysis</a:t>
            </a:r>
            <a:r>
              <a:rPr lang="en-US" dirty="0" smtClean="0"/>
              <a:t> (beta </a:t>
            </a:r>
            <a:r>
              <a:rPr lang="en-US" dirty="0" err="1" smtClean="0"/>
              <a:t>haemolysis</a:t>
            </a:r>
            <a:r>
              <a:rPr lang="en-US" dirty="0" smtClean="0"/>
              <a:t>)on blood  agar after (24-48) incubation</a:t>
            </a:r>
            <a:endParaRPr lang="ar-EG" dirty="0"/>
          </a:p>
        </p:txBody>
      </p:sp>
      <p:sp>
        <p:nvSpPr>
          <p:cNvPr id="2" name="Rectangle 1"/>
          <p:cNvSpPr/>
          <p:nvPr/>
        </p:nvSpPr>
        <p:spPr>
          <a:xfrm>
            <a:off x="683568" y="332656"/>
            <a:ext cx="7992888" cy="54006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dirty="0">
                <a:solidFill>
                  <a:prstClr val="white"/>
                </a:solidFill>
              </a:rPr>
              <a:t>Growth requirements and cultural characters</a:t>
            </a:r>
            <a:r>
              <a:rPr lang="en-US" sz="2600" dirty="0">
                <a:solidFill>
                  <a:prstClr val="white"/>
                </a:solidFill>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00792"/>
          </a:xfrm>
        </p:spPr>
        <p:txBody>
          <a:bodyPr/>
          <a:lstStyle/>
          <a:p>
            <a:pPr algn="l"/>
            <a:endParaRPr lang="en-US" dirty="0" smtClean="0"/>
          </a:p>
          <a:p>
            <a:pPr algn="l"/>
            <a:r>
              <a:rPr lang="en-US" dirty="0" smtClean="0"/>
              <a:t>The organism ferments glucose, </a:t>
            </a:r>
            <a:r>
              <a:rPr lang="en-US" dirty="0" err="1" smtClean="0"/>
              <a:t>lactose,sucrose</a:t>
            </a:r>
            <a:r>
              <a:rPr lang="en-US" dirty="0" smtClean="0"/>
              <a:t>, and </a:t>
            </a:r>
            <a:r>
              <a:rPr lang="en-US" dirty="0" err="1" smtClean="0"/>
              <a:t>salicin</a:t>
            </a:r>
            <a:r>
              <a:rPr lang="en-US" dirty="0" smtClean="0"/>
              <a:t> producing acid only do not ferment sorbitol, do not liquefy gelatin, catalase negative and </a:t>
            </a:r>
            <a:r>
              <a:rPr lang="en-US" dirty="0" err="1" smtClean="0"/>
              <a:t>indol</a:t>
            </a:r>
            <a:r>
              <a:rPr lang="en-US" dirty="0" smtClean="0"/>
              <a:t> negative.</a:t>
            </a:r>
          </a:p>
          <a:p>
            <a:pPr algn="l"/>
            <a:r>
              <a:rPr lang="en-US" b="1" u="sng" dirty="0" smtClean="0"/>
              <a:t>Resistance:</a:t>
            </a:r>
            <a:endParaRPr lang="en-US" dirty="0" smtClean="0"/>
          </a:p>
          <a:p>
            <a:pPr lvl="0" algn="l"/>
            <a:r>
              <a:rPr lang="en-US" i="1" dirty="0" err="1" smtClean="0"/>
              <a:t>Strept</a:t>
            </a:r>
            <a:r>
              <a:rPr lang="en-US" i="1" dirty="0" smtClean="0"/>
              <a:t>. </a:t>
            </a:r>
            <a:r>
              <a:rPr lang="en-US" i="1" dirty="0" err="1" smtClean="0"/>
              <a:t>pyogenes</a:t>
            </a:r>
            <a:r>
              <a:rPr lang="en-US" dirty="0" smtClean="0"/>
              <a:t> killed by 60ºc for half hour , so laboratory cultures should be stored at (3-5ºc) in blood broth .</a:t>
            </a:r>
          </a:p>
          <a:p>
            <a:pPr lvl="0" algn="l"/>
            <a:r>
              <a:rPr lang="en-US" dirty="0" smtClean="0"/>
              <a:t>The organism is sensitive to sulfonamides and penicillin.</a:t>
            </a:r>
          </a:p>
          <a:p>
            <a:endParaRPr lang="ar-EG" dirty="0"/>
          </a:p>
        </p:txBody>
      </p:sp>
      <p:sp>
        <p:nvSpPr>
          <p:cNvPr id="2" name="Rectangle 1"/>
          <p:cNvSpPr/>
          <p:nvPr/>
        </p:nvSpPr>
        <p:spPr>
          <a:xfrm>
            <a:off x="827584" y="260648"/>
            <a:ext cx="6192688" cy="576064"/>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 lvl="0" indent="-274320" algn="l" rtl="0">
              <a:spcBef>
                <a:spcPts val="600"/>
              </a:spcBef>
              <a:buClr>
                <a:srgbClr val="F3A447"/>
              </a:buClr>
              <a:buSzPct val="85000"/>
              <a:buFont typeface="Wingdings 2"/>
              <a:buChar char=""/>
            </a:pPr>
            <a:r>
              <a:rPr lang="en-US" sz="2600" b="1" dirty="0">
                <a:solidFill>
                  <a:schemeClr val="bg2"/>
                </a:solidFill>
              </a:rPr>
              <a:t>Biochemical properties:</a:t>
            </a:r>
            <a:endParaRPr lang="en-US" sz="2600" dirty="0">
              <a:solidFill>
                <a:schemeClr val="bg2"/>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82</TotalTime>
  <Words>1187</Words>
  <Application>Microsoft Office PowerPoint</Application>
  <PresentationFormat>On-screen Show (4:3)</PresentationFormat>
  <Paragraphs>226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Constantia</vt:lpstr>
      <vt:lpstr>Times New Roman</vt:lpstr>
      <vt:lpstr>Wingdings 2</vt: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Mohamed</dc:creator>
  <cp:lastModifiedBy>Lenovo-Mcc</cp:lastModifiedBy>
  <cp:revision>11</cp:revision>
  <dcterms:created xsi:type="dcterms:W3CDTF">2020-03-16T00:31:17Z</dcterms:created>
  <dcterms:modified xsi:type="dcterms:W3CDTF">2020-03-17T17:33:25Z</dcterms:modified>
</cp:coreProperties>
</file>