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256" r:id="rId2"/>
    <p:sldId id="357" r:id="rId3"/>
    <p:sldId id="358" r:id="rId4"/>
    <p:sldId id="261" r:id="rId5"/>
    <p:sldId id="262" r:id="rId6"/>
    <p:sldId id="264" r:id="rId7"/>
    <p:sldId id="265" r:id="rId8"/>
    <p:sldId id="266" r:id="rId9"/>
    <p:sldId id="362" r:id="rId10"/>
    <p:sldId id="365" r:id="rId11"/>
    <p:sldId id="267" r:id="rId12"/>
    <p:sldId id="349" r:id="rId13"/>
    <p:sldId id="360" r:id="rId14"/>
    <p:sldId id="268" r:id="rId15"/>
    <p:sldId id="269" r:id="rId16"/>
    <p:sldId id="270" r:id="rId17"/>
    <p:sldId id="271" r:id="rId18"/>
    <p:sldId id="272" r:id="rId19"/>
    <p:sldId id="273" r:id="rId20"/>
    <p:sldId id="285" r:id="rId21"/>
    <p:sldId id="274" r:id="rId22"/>
    <p:sldId id="286" r:id="rId23"/>
    <p:sldId id="281" r:id="rId24"/>
    <p:sldId id="275" r:id="rId25"/>
    <p:sldId id="276" r:id="rId26"/>
    <p:sldId id="277" r:id="rId27"/>
    <p:sldId id="366" r:id="rId28"/>
    <p:sldId id="278" r:id="rId29"/>
    <p:sldId id="279" r:id="rId30"/>
    <p:sldId id="280" r:id="rId31"/>
    <p:sldId id="282" r:id="rId32"/>
    <p:sldId id="283" r:id="rId33"/>
    <p:sldId id="378" r:id="rId34"/>
    <p:sldId id="284" r:id="rId35"/>
    <p:sldId id="287" r:id="rId36"/>
    <p:sldId id="288" r:id="rId37"/>
    <p:sldId id="302" r:id="rId38"/>
    <p:sldId id="289" r:id="rId39"/>
    <p:sldId id="290" r:id="rId40"/>
    <p:sldId id="291" r:id="rId41"/>
    <p:sldId id="295" r:id="rId42"/>
    <p:sldId id="292" r:id="rId43"/>
    <p:sldId id="293" r:id="rId44"/>
    <p:sldId id="294" r:id="rId45"/>
    <p:sldId id="296" r:id="rId46"/>
    <p:sldId id="368" r:id="rId47"/>
    <p:sldId id="297" r:id="rId48"/>
    <p:sldId id="298" r:id="rId49"/>
    <p:sldId id="299" r:id="rId50"/>
    <p:sldId id="300" r:id="rId51"/>
    <p:sldId id="301" r:id="rId52"/>
    <p:sldId id="326" r:id="rId53"/>
    <p:sldId id="372" r:id="rId54"/>
    <p:sldId id="373" r:id="rId55"/>
    <p:sldId id="374" r:id="rId56"/>
    <p:sldId id="369" r:id="rId57"/>
    <p:sldId id="327" r:id="rId58"/>
    <p:sldId id="355" r:id="rId59"/>
    <p:sldId id="370" r:id="rId60"/>
    <p:sldId id="371" r:id="rId61"/>
    <p:sldId id="36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7" r:id="rId71"/>
    <p:sldId id="338" r:id="rId72"/>
    <p:sldId id="339" r:id="rId73"/>
    <p:sldId id="340" r:id="rId74"/>
    <p:sldId id="341" r:id="rId75"/>
    <p:sldId id="348" r:id="rId76"/>
    <p:sldId id="336" r:id="rId77"/>
    <p:sldId id="342" r:id="rId78"/>
    <p:sldId id="351" r:id="rId79"/>
    <p:sldId id="353" r:id="rId80"/>
    <p:sldId id="343" r:id="rId81"/>
    <p:sldId id="344" r:id="rId82"/>
    <p:sldId id="345" r:id="rId83"/>
    <p:sldId id="346" r:id="rId84"/>
    <p:sldId id="304" r:id="rId85"/>
    <p:sldId id="305" r:id="rId86"/>
    <p:sldId id="375" r:id="rId87"/>
    <p:sldId id="306" r:id="rId88"/>
    <p:sldId id="377" r:id="rId89"/>
    <p:sldId id="307" r:id="rId90"/>
    <p:sldId id="308" r:id="rId9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5" d="100"/>
          <a:sy n="55" d="100"/>
        </p:scale>
        <p:origin x="-180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69BC47-5FEC-4629-B4B1-73C761AD0472}" type="datetimeFigureOut">
              <a:rPr lang="ar-EG" smtClean="0"/>
              <a:t>22/03/1440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C3AB2B-603E-49E2-8218-43C92C798DF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812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66B3636-75D6-40CC-B76F-4F8082013C03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5ADDC2-D689-40C7-A14F-6B47BA3740D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502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DDC2-D689-40C7-A14F-6B47BA3740DD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62F82-47DF-4C4E-9947-7FB713F33ABC}" type="datetimeFigureOut">
              <a:rPr lang="ar-SA" smtClean="0"/>
              <a:pPr/>
              <a:t>22/03/1440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16F4FD-8006-41D1-BA42-FA5E49724529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IMMUNITY &amp;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IMMUNOLOGY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:\Users\Andrew\Documents\Book\CMI 7th\Slide Set Project\CMI7 Slides Ch 2\2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06400"/>
            <a:ext cx="758348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C:\Users\Andrew\Documents\Book\CMI 7th\Slide Set Project\CMI7 Slides Ch 2\2-9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583238"/>
            <a:ext cx="74691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ight Arrow 1"/>
          <p:cNvSpPr>
            <a:spLocks noChangeArrowheads="1"/>
          </p:cNvSpPr>
          <p:nvPr/>
        </p:nvSpPr>
        <p:spPr bwMode="auto">
          <a:xfrm rot="-2083621">
            <a:off x="2944813" y="482600"/>
            <a:ext cx="1357312" cy="258763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1989" name="TextBox 2"/>
          <p:cNvSpPr txBox="1">
            <a:spLocks noChangeArrowheads="1"/>
          </p:cNvSpPr>
          <p:nvPr/>
        </p:nvSpPr>
        <p:spPr bwMode="auto">
          <a:xfrm>
            <a:off x="4254500" y="47625"/>
            <a:ext cx="447675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TT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B lymphocytes…..maturation, specificity…….</a:t>
            </a:r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7924800" y="62674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Fig. 2-9</a:t>
            </a:r>
          </a:p>
        </p:txBody>
      </p: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93663" y="188913"/>
            <a:ext cx="48895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3200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HEMATOPOIESIS</a:t>
            </a:r>
          </a:p>
        </p:txBody>
      </p:sp>
    </p:spTree>
    <p:extLst>
      <p:ext uri="{BB962C8B-B14F-4D97-AF65-F5344CB8AC3E}">
        <p14:creationId xmlns:p14="http://schemas.microsoft.com/office/powerpoint/2010/main" val="30822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b="1" dirty="0" smtClean="0"/>
              <a:t>Cells of the immune system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plasma cell</a:t>
            </a: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T- lymphocyte       B- lymphocyte    natural killer cells</a:t>
            </a:r>
          </a:p>
          <a:p>
            <a:pPr algn="ctr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lymphoid progenitor</a:t>
            </a:r>
          </a:p>
          <a:p>
            <a:pPr algn="ctr"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STEM CELL     </a:t>
            </a:r>
          </a:p>
          <a:p>
            <a:pPr algn="ctr"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myeloid progenitor</a:t>
            </a:r>
          </a:p>
          <a:p>
            <a:pPr algn="ctr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      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eosinophil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neutophil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         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monocyte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megakaryocyte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b="1" dirty="0" smtClean="0"/>
              <a:t>  </a:t>
            </a:r>
            <a:endParaRPr lang="ar-SA" b="1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5400000" flipH="1" flipV="1">
            <a:off x="4108447" y="3250405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4143372" y="26431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 flipH="1" flipV="1">
            <a:off x="6394463" y="3321843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 flipH="1" flipV="1">
            <a:off x="2000232" y="328612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2214546" y="3357562"/>
            <a:ext cx="43577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 flipH="1" flipV="1">
            <a:off x="4179091" y="38933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5400000">
            <a:off x="4179091" y="453628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1428728" y="5072074"/>
            <a:ext cx="60007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7286644" y="5143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5400000">
            <a:off x="5215736" y="52141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4179091" y="539354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5400000">
            <a:off x="3464711" y="517923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rot="5400000">
            <a:off x="1321571" y="517923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rot="5400000">
            <a:off x="2357422" y="54292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2857488" y="62150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>
            <a:off x="4929190" y="62150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C:\Users\asrar\Desktop\Screen Shot 10-31-14 at 10.15 P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1" y="1935163"/>
            <a:ext cx="773323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rar\Desktop\Screen Shot 10-31-14 at 10.22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87"/>
            <a:ext cx="9144000" cy="65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drew\Documents\Book\CMI 7th\Slide Set Project\CMI7 Slides Ch 2\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34950"/>
            <a:ext cx="361632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Andrew\Documents\Book\CMI 7th\Slide Set Project\CMI7 Slides Ch 2\2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4422775"/>
            <a:ext cx="5572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09588" y="328613"/>
            <a:ext cx="33797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non-lymphoid players:</a:t>
            </a:r>
          </a:p>
          <a:p>
            <a:endParaRPr lang="en-US" sz="800" b="1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Some participate in the induction phase and the effector phase, some only as immune response effectors</a:t>
            </a:r>
          </a:p>
        </p:txBody>
      </p:sp>
    </p:spTree>
    <p:extLst>
      <p:ext uri="{BB962C8B-B14F-4D97-AF65-F5344CB8AC3E}">
        <p14:creationId xmlns:p14="http://schemas.microsoft.com/office/powerpoint/2010/main" val="37054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Lymphoid cells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ar-SA" dirty="0" smtClean="0"/>
              <a:t>    </a:t>
            </a:r>
          </a:p>
          <a:p>
            <a:pPr algn="l"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</a:p>
          <a:p>
            <a:pPr algn="l"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adult)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Lymphocytes                20%  of  W .B.CS</a:t>
            </a:r>
          </a:p>
          <a:p>
            <a:pPr algn="l" rtl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Mature lymphoid cells              long lived for many      years</a:t>
            </a:r>
          </a:p>
          <a:p>
            <a:pPr algn="l" rtl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as memory cells</a:t>
            </a:r>
          </a:p>
          <a:p>
            <a:pPr algn="l" rtl="0">
              <a:buFontTx/>
              <a:buChar char="-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mononuclear cells are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heterogenous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size &amp; morphology</a:t>
            </a:r>
          </a:p>
          <a:p>
            <a:pPr algn="l" rtl="0">
              <a:buFontTx/>
              <a:buChar char="-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typical small lymphocytes are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agranular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comprise         T- lymphocyte</a:t>
            </a:r>
          </a:p>
          <a:p>
            <a:pPr algn="l" rtl="0">
              <a:buFontTx/>
              <a:buChar char="-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B- lymphocyte</a:t>
            </a:r>
            <a:endParaRPr lang="ar-S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071802" y="292893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429124" y="335756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285984" y="557214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6200000" flipH="1">
            <a:off x="2214546" y="564357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The large cells ( large granular lymphocytes)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Contain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cytoplasmic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granules</a:t>
            </a: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-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Cells which able to kill certain tumor &amp; virally infected cell                    natural killing &amp; destroy cells coated with immunoglobulin</a:t>
            </a:r>
          </a:p>
          <a:p>
            <a:pPr algn="l">
              <a:buFontTx/>
              <a:buChar char="-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mediated  antibody – dependent cell –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cytotoxicity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714612" y="407194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Myeloid cells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The second pathway of developm</a:t>
            </a:r>
            <a:r>
              <a:rPr lang="en-US" i="1" dirty="0" smtClean="0"/>
              <a:t>ent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Mononuclear phagocytes                   </a:t>
            </a:r>
            <a:r>
              <a:rPr lang="en-US" dirty="0" err="1" smtClean="0"/>
              <a:t>polymorphonuclear</a:t>
            </a:r>
            <a:r>
              <a:rPr lang="en-US" dirty="0" smtClean="0"/>
              <a:t>                                                                      leucocytes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common </a:t>
            </a:r>
            <a:r>
              <a:rPr lang="en-US" dirty="0" err="1" smtClean="0"/>
              <a:t>myleoid</a:t>
            </a:r>
            <a:r>
              <a:rPr lang="en-US" dirty="0" smtClean="0"/>
              <a:t> progenitor            </a:t>
            </a:r>
            <a:r>
              <a:rPr lang="en-US" dirty="0" err="1" smtClean="0"/>
              <a:t>monocytes</a:t>
            </a:r>
            <a:r>
              <a:rPr lang="en-US" dirty="0" smtClean="0"/>
              <a:t>           blood           tissues           macrophages  (life span months to years) </a:t>
            </a:r>
          </a:p>
          <a:p>
            <a:pPr algn="l">
              <a:buNone/>
            </a:pPr>
            <a:r>
              <a:rPr lang="en-US" dirty="0" smtClean="0"/>
              <a:t>The human blood </a:t>
            </a:r>
            <a:r>
              <a:rPr lang="en-US" dirty="0" err="1" smtClean="0"/>
              <a:t>monocyte</a:t>
            </a:r>
            <a:r>
              <a:rPr lang="en-US" dirty="0" smtClean="0"/>
              <a:t> is larger than a lymphocyte &amp; has a kidney shape nucleus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857488" y="2428868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143372" y="2428868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357818" y="4286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7929586" y="4286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571604" y="464344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3428992" y="464344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This actively </a:t>
            </a:r>
            <a:r>
              <a:rPr lang="en-US" b="1" dirty="0" err="1" smtClean="0"/>
              <a:t>phagocytic</a:t>
            </a:r>
            <a:r>
              <a:rPr lang="en-US" b="1" dirty="0" smtClean="0"/>
              <a:t> cell has an ruffled </a:t>
            </a:r>
            <a:endParaRPr lang="ar-SA" b="1" dirty="0" smtClean="0"/>
          </a:p>
          <a:p>
            <a:pPr algn="l">
              <a:buNone/>
            </a:pPr>
            <a:r>
              <a:rPr lang="ar-SA" b="1" dirty="0" smtClean="0"/>
              <a:t>       </a:t>
            </a:r>
            <a:r>
              <a:rPr lang="en-US" b="1" dirty="0" smtClean="0"/>
              <a:t>   membrane &amp; many </a:t>
            </a:r>
            <a:r>
              <a:rPr lang="en-US" b="1" dirty="0" err="1" smtClean="0"/>
              <a:t>cytoplasmic</a:t>
            </a:r>
            <a:r>
              <a:rPr lang="en-US" b="1" dirty="0" smtClean="0"/>
              <a:t> granules             </a:t>
            </a:r>
          </a:p>
          <a:p>
            <a:pPr algn="l">
              <a:buNone/>
            </a:pPr>
            <a:r>
              <a:rPr lang="en-US" b="1" dirty="0" smtClean="0"/>
              <a:t>These </a:t>
            </a:r>
            <a:r>
              <a:rPr lang="en-US" b="1" dirty="0" err="1" smtClean="0"/>
              <a:t>lysosomes</a:t>
            </a:r>
            <a:r>
              <a:rPr lang="en-US" b="1" dirty="0" smtClean="0"/>
              <a:t> contains :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Enzymes                            molecules that are involved                                                     in the killing of M.O</a:t>
            </a:r>
            <a:endParaRPr lang="ar-SA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57422" y="3857628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143372" y="3857628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Mononuclear phagocytes adhere strongly to</a:t>
            </a: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surface &amp; have various cell membrane </a:t>
            </a: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receptors to aid the binding &amp; ingestion of</a:t>
            </a: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foreign material</a:t>
            </a:r>
            <a:endParaRPr lang="ar-S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Their activities can be enhanced by molecule produced </a:t>
            </a: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  T-lymphocytes called 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lymphokines</a:t>
            </a:r>
            <a:endParaRPr lang="en-US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Monocytes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macrophages</a:t>
            </a: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Complement               prostaglandins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interferons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such as        interleukin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Monokines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tumor necrosis factor</a:t>
            </a: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Lymphokines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monokines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cytokines</a:t>
            </a:r>
            <a:endParaRPr lang="ar-SA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857752" y="614364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2071670" y="3500438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3143240" y="3500438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3143240" y="3500438"/>
            <a:ext cx="40719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2000232" y="357187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3857620" y="485776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3857620" y="485776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34975" y="188913"/>
            <a:ext cx="84756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9900"/>
                </a:solidFill>
                <a:latin typeface="Arial" pitchFamily="34" charset="0"/>
              </a:rPr>
              <a:t>Examples of Immune Responses: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You get the Flu;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get sick, you think you are going to die, but you get better, and then you get well.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Vaccination;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get injected with a vaccine against </a:t>
            </a:r>
            <a:r>
              <a:rPr lang="en-US" sz="2000" b="1" i="1" dirty="0">
                <a:solidFill>
                  <a:schemeClr val="bg1"/>
                </a:solidFill>
                <a:latin typeface="Arial" pitchFamily="34" charset="0"/>
              </a:rPr>
              <a:t>Clostridium </a:t>
            </a:r>
            <a:r>
              <a:rPr lang="en-US" sz="2000" b="1" i="1" dirty="0" err="1">
                <a:solidFill>
                  <a:schemeClr val="bg1"/>
                </a:solidFill>
                <a:latin typeface="Arial" pitchFamily="34" charset="0"/>
              </a:rPr>
              <a:t>tetani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 and then when you come in contact with Tetanus Toxin, you neutralize it before it paralyzes &amp; kills you.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Atopic Allergy;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breathe in ragweed pollen and you begin wheezing, your eyes water, and your nose runs.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Transplantation;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Your surgeon gives you a new kidney, but your immune system overcomes the immunosuppressive drugs you have to take, and you reject the kidney.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3333CC"/>
                </a:solidFill>
                <a:latin typeface="Arial" pitchFamily="34" charset="0"/>
              </a:rPr>
              <a:t>Autoimmunity;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have a friend with SLE, MS, RA or IBD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  <a:latin typeface="Arial" pitchFamily="34" charset="0"/>
              </a:rPr>
              <a:t>2 good things/3 bad things: It depends on the insult, and the timing, 	strength &amp; types of responses – more good than bad - Really</a:t>
            </a:r>
          </a:p>
        </p:txBody>
      </p:sp>
    </p:spTree>
    <p:extLst>
      <p:ext uri="{BB962C8B-B14F-4D97-AF65-F5344CB8AC3E}">
        <p14:creationId xmlns:p14="http://schemas.microsoft.com/office/powerpoint/2010/main" val="3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Cells of the immune system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65280" y="1142985"/>
          <a:ext cx="8764438" cy="5715012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452792"/>
                <a:gridCol w="2539924"/>
                <a:gridCol w="2268730"/>
                <a:gridCol w="2502992"/>
              </a:tblGrid>
              <a:tr h="755532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Type of immunity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Morphological definition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Developmental lineage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Cell type</a:t>
                      </a:r>
                      <a:endParaRPr lang="ar-SA" b="1" dirty="0"/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innate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/>
                        <a:t>Polymorphonuclear</a:t>
                      </a:r>
                      <a:r>
                        <a:rPr lang="en-US" b="1" dirty="0" smtClean="0"/>
                        <a:t>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myeloid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neutrophils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innate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/>
                        <a:t>polymorphonuclear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myeloid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eosinophils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innate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/>
                        <a:t>polymorphonuclear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myeloid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basophils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innate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/>
                        <a:t>polymorphonuclear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myeloid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Mast cells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5532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innate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mononuclear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myeloid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Monocytes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-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macrophages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424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innate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mononuclear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lymphoid</a:t>
                      </a:r>
                      <a:endParaRPr lang="ar-SA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Natural killer cells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5532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adaptive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mononuclear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lymphoid</a:t>
                      </a:r>
                      <a:endParaRPr lang="ar-SA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Cytotoxic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T -lymphocytes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5532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adaptive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mononuclear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lymphoid</a:t>
                      </a:r>
                      <a:endParaRPr lang="ar-SA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Helper T- lymphocytes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adaptive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mononuclear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lymphoid</a:t>
                      </a:r>
                      <a:endParaRPr lang="ar-SA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 - lymphocytes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Polymorphonuclear</a:t>
            </a:r>
            <a:r>
              <a:rPr lang="en-US" b="1" dirty="0" smtClean="0"/>
              <a:t> lymphocytes </a:t>
            </a:r>
            <a:br>
              <a:rPr lang="en-US" b="1" dirty="0" smtClean="0"/>
            </a:br>
            <a:r>
              <a:rPr lang="en-US" b="1" dirty="0" smtClean="0"/>
              <a:t>granulocytes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b="1" dirty="0" smtClean="0"/>
              <a:t>2-3 days life span</a:t>
            </a:r>
          </a:p>
          <a:p>
            <a:pPr algn="l">
              <a:buFontTx/>
              <a:buChar char="-"/>
            </a:pPr>
            <a:r>
              <a:rPr lang="en-US" b="1" dirty="0" smtClean="0"/>
              <a:t>- divided acc. To </a:t>
            </a:r>
            <a:r>
              <a:rPr lang="en-US" b="1" dirty="0" err="1" smtClean="0"/>
              <a:t>histochemical</a:t>
            </a:r>
            <a:r>
              <a:rPr lang="en-US" b="1" dirty="0" smtClean="0"/>
              <a:t> staining :</a:t>
            </a:r>
          </a:p>
          <a:p>
            <a:pPr algn="l">
              <a:buFontTx/>
              <a:buChar char="-"/>
            </a:pPr>
            <a:endParaRPr lang="ar-SA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1- </a:t>
            </a:r>
            <a:r>
              <a:rPr lang="en-US" b="1" dirty="0" err="1" smtClean="0">
                <a:solidFill>
                  <a:srgbClr val="FF0000"/>
                </a:solidFill>
              </a:rPr>
              <a:t>neutrophils</a:t>
            </a:r>
            <a:r>
              <a:rPr lang="en-US" b="1" dirty="0" smtClean="0">
                <a:solidFill>
                  <a:srgbClr val="FF0000"/>
                </a:solidFill>
              </a:rPr>
              <a:t> ( microphages) </a:t>
            </a:r>
            <a:r>
              <a:rPr lang="en-US" b="1" dirty="0" err="1" smtClean="0">
                <a:solidFill>
                  <a:srgbClr val="FF0000"/>
                </a:solidFill>
              </a:rPr>
              <a:t>multilobed</a:t>
            </a:r>
            <a:r>
              <a:rPr lang="en-US" b="1" dirty="0" smtClean="0">
                <a:solidFill>
                  <a:srgbClr val="FF0000"/>
                </a:solidFill>
              </a:rPr>
              <a:t> nucleus: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b="1" dirty="0" smtClean="0"/>
              <a:t>- most abundant circulating granulocytes</a:t>
            </a:r>
          </a:p>
          <a:p>
            <a:pPr algn="l">
              <a:buFontTx/>
              <a:buChar char="-"/>
            </a:pPr>
            <a:r>
              <a:rPr lang="en-US" b="1" dirty="0" smtClean="0"/>
              <a:t>- smaller than macrophages</a:t>
            </a:r>
          </a:p>
          <a:p>
            <a:pPr algn="l">
              <a:buFontTx/>
              <a:buChar char="-"/>
            </a:pPr>
            <a:r>
              <a:rPr lang="en-US" b="1" dirty="0" smtClean="0"/>
              <a:t>- </a:t>
            </a:r>
            <a:r>
              <a:rPr lang="en-US" b="1" dirty="0" err="1" smtClean="0"/>
              <a:t>migerate</a:t>
            </a:r>
            <a:r>
              <a:rPr lang="en-US" b="1" dirty="0" smtClean="0"/>
              <a:t> to site of infection ( </a:t>
            </a:r>
            <a:r>
              <a:rPr lang="en-US" b="1" dirty="0" err="1" smtClean="0"/>
              <a:t>chemotaxis</a:t>
            </a:r>
            <a:r>
              <a:rPr lang="en-US" b="1" dirty="0" smtClean="0"/>
              <a:t> )</a:t>
            </a:r>
          </a:p>
          <a:p>
            <a:pPr algn="l">
              <a:buFontTx/>
              <a:buChar char="-"/>
            </a:pPr>
            <a:r>
              <a:rPr lang="en-US" b="1" dirty="0" err="1" smtClean="0"/>
              <a:t>i,e</a:t>
            </a:r>
            <a:r>
              <a:rPr lang="en-US" b="1" dirty="0" smtClean="0"/>
              <a:t> the cells enter the tissues when a </a:t>
            </a:r>
            <a:r>
              <a:rPr lang="en-US" b="1" dirty="0" err="1" smtClean="0"/>
              <a:t>chemotactic</a:t>
            </a:r>
            <a:r>
              <a:rPr lang="en-US" b="1" dirty="0" smtClean="0"/>
              <a:t> produced due to infection or injury</a:t>
            </a:r>
          </a:p>
          <a:p>
            <a:pPr algn="l">
              <a:buFontTx/>
              <a:buChar char="-"/>
            </a:pPr>
            <a:r>
              <a:rPr lang="en-US" b="1" dirty="0" smtClean="0"/>
              <a:t>- posses </a:t>
            </a:r>
            <a:r>
              <a:rPr lang="en-US" b="1" dirty="0" err="1" smtClean="0"/>
              <a:t>phagocytic</a:t>
            </a:r>
            <a:r>
              <a:rPr lang="en-US" b="1" dirty="0" smtClean="0"/>
              <a:t> activity</a:t>
            </a:r>
          </a:p>
          <a:p>
            <a:pPr algn="l">
              <a:buFontTx/>
              <a:buChar char="-"/>
            </a:pPr>
            <a:r>
              <a:rPr lang="en-US" b="1" dirty="0" smtClean="0"/>
              <a:t>- produce inflammatory mediators such as </a:t>
            </a:r>
            <a:r>
              <a:rPr lang="en-US" b="1" dirty="0" smtClean="0">
                <a:solidFill>
                  <a:schemeClr val="tx2"/>
                </a:solidFill>
              </a:rPr>
              <a:t>prostaglandins</a:t>
            </a:r>
          </a:p>
          <a:p>
            <a:pPr algn="l">
              <a:buFontTx/>
              <a:buChar char="-"/>
            </a:pPr>
            <a:r>
              <a:rPr lang="en-US" b="1" dirty="0" smtClean="0"/>
              <a:t>               &amp; immune mediators such as </a:t>
            </a:r>
            <a:r>
              <a:rPr lang="en-US" b="1" dirty="0" smtClean="0">
                <a:solidFill>
                  <a:schemeClr val="tx2"/>
                </a:solidFill>
              </a:rPr>
              <a:t>interleukins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Chemical mediators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Inflammatory mediators             immune mediators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Produced by </a:t>
            </a:r>
            <a:r>
              <a:rPr lang="ar-SA" b="1" dirty="0" smtClean="0"/>
              <a:t>                                </a:t>
            </a:r>
            <a:r>
              <a:rPr lang="en-US" b="1" dirty="0" smtClean="0"/>
              <a:t>   Produced by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err="1" smtClean="0"/>
              <a:t>Phagocytic</a:t>
            </a:r>
            <a:r>
              <a:rPr lang="en-US" b="1" dirty="0" smtClean="0"/>
              <a:t> &amp; mast cells   </a:t>
            </a:r>
            <a:r>
              <a:rPr lang="en-US" b="1" dirty="0" err="1" smtClean="0"/>
              <a:t>monocytes</a:t>
            </a:r>
            <a:r>
              <a:rPr lang="en-US" b="1" dirty="0" smtClean="0"/>
              <a:t>      lymphocytes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Prostaglandins   histamine   </a:t>
            </a:r>
            <a:r>
              <a:rPr lang="en-US" b="1" dirty="0" err="1" smtClean="0"/>
              <a:t>monokins</a:t>
            </a:r>
            <a:r>
              <a:rPr lang="en-US" b="1" dirty="0" smtClean="0"/>
              <a:t>     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                           </a:t>
            </a:r>
            <a:r>
              <a:rPr lang="en-US" b="1" dirty="0" err="1" smtClean="0"/>
              <a:t>lymphokins</a:t>
            </a: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3071802" y="1500174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572000" y="1500174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1678761" y="26789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6357950" y="271462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1571604" y="342900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928794" y="342900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0800000" flipV="1">
            <a:off x="5715008" y="342900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6500826" y="342900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0800000" flipV="1">
            <a:off x="1714480" y="442913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2285984" y="4429132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5250661" y="453628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rot="5400000">
            <a:off x="7286644" y="471488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dirty="0" err="1" smtClean="0">
                <a:solidFill>
                  <a:srgbClr val="FF0000"/>
                </a:solidFill>
              </a:rPr>
              <a:t>eosinophil</a:t>
            </a:r>
            <a:r>
              <a:rPr lang="en-US" dirty="0" smtClean="0">
                <a:solidFill>
                  <a:srgbClr val="FF0000"/>
                </a:solidFill>
              </a:rPr>
              <a:t> ( acidophil)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en-US" b="1" dirty="0" smtClean="0"/>
              <a:t>Less efficient than </a:t>
            </a:r>
            <a:r>
              <a:rPr lang="en-US" b="1" dirty="0" err="1" smtClean="0"/>
              <a:t>neutrophils</a:t>
            </a: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- 1-2% of leucocytes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increase in allergic conditions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somewhat </a:t>
            </a:r>
            <a:r>
              <a:rPr lang="en-US" b="1" dirty="0" err="1" smtClean="0"/>
              <a:t>phagocytic</a:t>
            </a:r>
            <a:endParaRPr lang="en-US" b="1" dirty="0" smtClean="0"/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their major function by producing </a:t>
            </a:r>
            <a:r>
              <a:rPr lang="en-US" b="1" dirty="0" err="1" smtClean="0"/>
              <a:t>cytotoxic</a:t>
            </a:r>
            <a:r>
              <a:rPr lang="en-US" b="1" dirty="0" smtClean="0"/>
              <a:t> molecules in granule content can kill parasites that are too large to be </a:t>
            </a:r>
            <a:r>
              <a:rPr lang="en-US" b="1" dirty="0" err="1" smtClean="0"/>
              <a:t>phagocytosed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</a:t>
            </a:r>
            <a:r>
              <a:rPr lang="en-US" dirty="0" err="1" smtClean="0"/>
              <a:t>basophils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b="1" dirty="0" smtClean="0"/>
              <a:t>Less than 0.2% of leucocytes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release pharmacological mediators</a:t>
            </a:r>
          </a:p>
          <a:p>
            <a:pPr algn="l">
              <a:buFontTx/>
              <a:buChar char="-"/>
            </a:pPr>
            <a:r>
              <a:rPr lang="en-US" b="1" dirty="0" smtClean="0"/>
              <a:t>Such as</a:t>
            </a:r>
            <a:r>
              <a:rPr lang="en-US" b="1" dirty="0" smtClean="0">
                <a:solidFill>
                  <a:srgbClr val="FF0000"/>
                </a:solidFill>
              </a:rPr>
              <a:t> histamine </a:t>
            </a:r>
            <a:r>
              <a:rPr lang="en-US" b="1" dirty="0" smtClean="0"/>
              <a:t>( which responsible for allergic reaction)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</a:t>
            </a:r>
            <a:r>
              <a:rPr lang="en-US" dirty="0" err="1" smtClean="0"/>
              <a:t>monocytes</a:t>
            </a:r>
            <a:r>
              <a:rPr lang="en-US" dirty="0" smtClean="0"/>
              <a:t> ( macrophages)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b="1" dirty="0" err="1" smtClean="0"/>
              <a:t>Monocytes</a:t>
            </a:r>
            <a:r>
              <a:rPr lang="en-US" b="1" dirty="0" smtClean="0"/>
              <a:t> circulate  in blood for 3 days , then </a:t>
            </a:r>
            <a:r>
              <a:rPr lang="en-US" b="1" dirty="0" err="1" smtClean="0"/>
              <a:t>migerate</a:t>
            </a:r>
            <a:r>
              <a:rPr lang="en-US" b="1" dirty="0" smtClean="0"/>
              <a:t> to tissues &amp; change to macrophages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</a:t>
            </a:r>
            <a:r>
              <a:rPr lang="en-US" b="1" dirty="0" err="1" smtClean="0"/>
              <a:t>migerate</a:t>
            </a:r>
            <a:r>
              <a:rPr lang="en-US" b="1" dirty="0" smtClean="0"/>
              <a:t> to site of infection ( </a:t>
            </a:r>
            <a:r>
              <a:rPr lang="en-US" b="1" dirty="0" err="1" smtClean="0"/>
              <a:t>chemotaxis</a:t>
            </a:r>
            <a:r>
              <a:rPr lang="en-US" b="1" dirty="0" smtClean="0"/>
              <a:t>)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posses high </a:t>
            </a:r>
            <a:r>
              <a:rPr lang="en-US" b="1" dirty="0" err="1" smtClean="0"/>
              <a:t>phagocytic</a:t>
            </a:r>
            <a:r>
              <a:rPr lang="en-US" b="1" dirty="0" smtClean="0"/>
              <a:t> activity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- produce inflammatory &amp; immune mediators</a:t>
            </a:r>
          </a:p>
          <a:p>
            <a:pPr algn="l">
              <a:buFontTx/>
              <a:buChar char="-"/>
            </a:pPr>
            <a:r>
              <a:rPr lang="en-US" b="1" dirty="0" smtClean="0"/>
              <a:t>- digestion of microorganism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Andrew\Documents\Books\Slide Set Project\CMI7 Slides Ch 2\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39738"/>
            <a:ext cx="85645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46063" y="5227638"/>
            <a:ext cx="8629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mononuclear phagocytes are derived from a common precursor in the bone marrow, then differentiate to monocytes or dendritic precursors, circulate in the blood, and mature further depending on environmental cues</a:t>
            </a:r>
          </a:p>
        </p:txBody>
      </p:sp>
    </p:spTree>
    <p:extLst>
      <p:ext uri="{BB962C8B-B14F-4D97-AF65-F5344CB8AC3E}">
        <p14:creationId xmlns:p14="http://schemas.microsoft.com/office/powerpoint/2010/main" val="23921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natural killer cells ( NK cells)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b="1" dirty="0" smtClean="0"/>
              <a:t>Kill tumor cells &amp; virus infected cells</a:t>
            </a:r>
          </a:p>
          <a:p>
            <a:pPr algn="l">
              <a:buFontTx/>
              <a:buChar char="-"/>
            </a:pPr>
            <a:r>
              <a:rPr lang="en-US" b="1" dirty="0" smtClean="0"/>
              <a:t>- non specific  </a:t>
            </a:r>
          </a:p>
          <a:p>
            <a:pPr algn="l">
              <a:buFontTx/>
              <a:buChar char="-"/>
            </a:pPr>
            <a:r>
              <a:rPr lang="en-US" b="1" dirty="0" smtClean="0"/>
              <a:t>       just destroy any cell that can develop tumor</a:t>
            </a:r>
          </a:p>
          <a:p>
            <a:pPr algn="l">
              <a:buFontTx/>
              <a:buChar char="-"/>
            </a:pPr>
            <a:r>
              <a:rPr lang="en-US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they are called natural killer cells </a:t>
            </a:r>
            <a:r>
              <a:rPr lang="en-US" b="1" dirty="0" smtClean="0">
                <a:solidFill>
                  <a:schemeClr val="tx2"/>
                </a:solidFill>
              </a:rPr>
              <a:t>because the cells kill without the need of antigen –specific activation but enhanced by exposure to certain cytokines ( </a:t>
            </a:r>
            <a:r>
              <a:rPr lang="en-US" b="1" dirty="0" err="1" smtClean="0">
                <a:solidFill>
                  <a:schemeClr val="tx2"/>
                </a:solidFill>
              </a:rPr>
              <a:t>interferons</a:t>
            </a:r>
            <a:r>
              <a:rPr lang="en-US" b="1" dirty="0" smtClean="0">
                <a:solidFill>
                  <a:schemeClr val="tx2"/>
                </a:solidFill>
              </a:rPr>
              <a:t>) produced by virus infected cells </a:t>
            </a:r>
            <a:endParaRPr lang="ar-SA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killer cells ( K cells)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-more specific</a:t>
            </a:r>
          </a:p>
          <a:p>
            <a:pPr algn="l">
              <a:buFontTx/>
              <a:buChar char="-"/>
            </a:pPr>
            <a:r>
              <a:rPr lang="en-US" dirty="0" smtClean="0"/>
              <a:t>They kill antibody – coated target cells</a:t>
            </a:r>
          </a:p>
          <a:p>
            <a:pPr algn="l">
              <a:buFontTx/>
              <a:buChar char="-"/>
            </a:pPr>
            <a:r>
              <a:rPr lang="en-US" dirty="0" smtClean="0"/>
              <a:t>- mediate antibody –dependant cellular </a:t>
            </a:r>
            <a:r>
              <a:rPr lang="en-US" dirty="0" err="1" smtClean="0"/>
              <a:t>cytotoxicity</a:t>
            </a:r>
            <a:r>
              <a:rPr lang="en-US" dirty="0" smtClean="0"/>
              <a:t> </a:t>
            </a:r>
            <a:endParaRPr lang="ar-SA" dirty="0" smtClean="0"/>
          </a:p>
          <a:p>
            <a:pPr algn="l">
              <a:buFontTx/>
              <a:buChar char="-"/>
            </a:pPr>
            <a:r>
              <a:rPr lang="en-US" dirty="0" smtClean="0"/>
              <a:t>ADCC</a:t>
            </a:r>
          </a:p>
          <a:p>
            <a:pPr algn="l">
              <a:buFontTx/>
              <a:buChar char="-"/>
            </a:pPr>
            <a:r>
              <a:rPr lang="en-US" dirty="0" smtClean="0"/>
              <a:t>MECHANISM OF KILLING:</a:t>
            </a:r>
          </a:p>
          <a:p>
            <a:pPr algn="l">
              <a:buNone/>
            </a:pPr>
            <a:r>
              <a:rPr lang="en-US" dirty="0" smtClean="0"/>
              <a:t>PERFORINS – GRANZYMES - APOPTOSIS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34975" y="188913"/>
            <a:ext cx="8475663" cy="65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3600" b="1" dirty="0" smtClean="0">
              <a:solidFill>
                <a:srgbClr val="009900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9900"/>
                </a:solidFill>
                <a:latin typeface="Arial" pitchFamily="34" charset="0"/>
              </a:rPr>
              <a:t>Examples </a:t>
            </a:r>
            <a:r>
              <a:rPr lang="en-US" sz="3600" b="1" dirty="0">
                <a:solidFill>
                  <a:srgbClr val="009900"/>
                </a:solidFill>
                <a:latin typeface="Arial" pitchFamily="34" charset="0"/>
              </a:rPr>
              <a:t>of Immune Responses: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</a:rPr>
              <a:t>     Flu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get sick, you think you are going to die, but you get better, and then you get well.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Vaccination;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get injected with a vaccine against </a:t>
            </a:r>
            <a:r>
              <a:rPr lang="en-US" sz="2000" b="1" i="1" dirty="0">
                <a:solidFill>
                  <a:schemeClr val="bg1"/>
                </a:solidFill>
                <a:latin typeface="Arial" pitchFamily="34" charset="0"/>
              </a:rPr>
              <a:t>Clostridium </a:t>
            </a:r>
            <a:r>
              <a:rPr lang="en-US" sz="2000" b="1" i="1" dirty="0" err="1">
                <a:solidFill>
                  <a:schemeClr val="bg1"/>
                </a:solidFill>
                <a:latin typeface="Arial" pitchFamily="34" charset="0"/>
              </a:rPr>
              <a:t>tetani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 and then when you come in contact with Tetanus Toxin, you neutralize it before it paralyzes &amp; kills you.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Atopic Allergy;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breathe in ragweed pollen and you begin wheezing, your eyes water, and your nose runs.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Arial" pitchFamily="34" charset="0"/>
              </a:rPr>
              <a:t>Transplantation;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Your surgeon gives you a new kidney, but your immune system overcomes the immunosuppressive drugs you have to take, and you reject the kidney.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>
                <a:solidFill>
                  <a:srgbClr val="3333CC"/>
                </a:solidFill>
                <a:latin typeface="Arial" pitchFamily="34" charset="0"/>
              </a:rPr>
              <a:t>Autoimmunity;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You have a friend with SLE, MS, RA or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IBD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en-US" dirty="0" smtClean="0"/>
              <a:t>7- LYMPHOCYTES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dirty="0" smtClean="0"/>
              <a:t>There are 2 main subsets B &amp; T lymphocytes</a:t>
            </a:r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28596" y="1928802"/>
          <a:ext cx="8215370" cy="48307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4580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T-lymphocytes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B-lymphocytes</a:t>
                      </a:r>
                      <a:endParaRPr lang="ar-SA" dirty="0"/>
                    </a:p>
                  </a:txBody>
                  <a:tcPr/>
                </a:tc>
              </a:tr>
              <a:tr h="1468341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Named after thymus gland on which their maturation depends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Named after Bursa of </a:t>
                      </a:r>
                      <a:r>
                        <a:rPr lang="en-US" b="1" dirty="0" err="1" smtClean="0"/>
                        <a:t>fabricius</a:t>
                      </a:r>
                      <a:r>
                        <a:rPr lang="en-US" b="1" dirty="0" smtClean="0"/>
                        <a:t> in chickens </a:t>
                      </a:r>
                    </a:p>
                    <a:p>
                      <a:pPr algn="ctr" rtl="1"/>
                      <a:r>
                        <a:rPr lang="en-US" b="1" dirty="0" smtClean="0"/>
                        <a:t>In human, bone marrow, </a:t>
                      </a:r>
                      <a:r>
                        <a:rPr lang="en-US" b="1" dirty="0" err="1" smtClean="0"/>
                        <a:t>peyer</a:t>
                      </a:r>
                      <a:r>
                        <a:rPr lang="en-US" b="1" baseline="0" dirty="0" smtClean="0"/>
                        <a:t> patches &amp; appendix</a:t>
                      </a:r>
                      <a:endParaRPr lang="ar-SA" b="1" dirty="0"/>
                    </a:p>
                  </a:txBody>
                  <a:tcPr/>
                </a:tc>
              </a:tr>
              <a:tr h="645355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Constitute 70%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of total lymphocytes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Constitute 30% of total lymphocytes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0645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Of long lifespan</a:t>
                      </a:r>
                      <a:r>
                        <a:rPr lang="en-US" b="1" baseline="0" dirty="0" smtClean="0"/>
                        <a:t> ( months or years )</a:t>
                      </a:r>
                    </a:p>
                    <a:p>
                      <a:pPr algn="ctr" rtl="1"/>
                      <a:r>
                        <a:rPr lang="en-US" b="1" baseline="0" dirty="0" smtClean="0"/>
                        <a:t>Memory cells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Of short lifespan  ( days</a:t>
                      </a:r>
                      <a:r>
                        <a:rPr lang="en-US" b="1" baseline="0" dirty="0" smtClean="0"/>
                        <a:t> or weeks)</a:t>
                      </a:r>
                      <a:endParaRPr lang="ar-SA" b="1" dirty="0"/>
                    </a:p>
                  </a:txBody>
                  <a:tcPr/>
                </a:tc>
              </a:tr>
              <a:tr h="1468341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Upon stimulation, they differentiate into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effector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T-cells,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some produce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lymphokins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, some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cytotoxic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&amp; other can be helper cells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Upon stimulation , they differentiate to plasma cells producing specific antibody or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immunoglobulins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/>
              <a:t>Immunity provides</a:t>
            </a:r>
          </a:p>
          <a:p>
            <a:pPr algn="l">
              <a:buNone/>
            </a:pPr>
            <a:r>
              <a:rPr lang="en-US" b="1" dirty="0" smtClean="0"/>
              <a:t> protection against organisms,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the functions of the immune system are </a:t>
            </a:r>
            <a:r>
              <a:rPr lang="en-US" b="1" dirty="0" smtClean="0"/>
              <a:t>recognition of these foreign pathogens and </a:t>
            </a:r>
            <a:endParaRPr lang="ar-SA" b="1" dirty="0" smtClean="0"/>
          </a:p>
          <a:p>
            <a:pPr algn="l">
              <a:buNone/>
            </a:pPr>
            <a:r>
              <a:rPr lang="en-US" b="1" dirty="0" err="1" smtClean="0"/>
              <a:t>defence</a:t>
            </a:r>
            <a:r>
              <a:rPr lang="en-US" b="1" dirty="0" smtClean="0"/>
              <a:t> of the body against them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Defence</a:t>
            </a:r>
            <a:r>
              <a:rPr lang="en-US" b="1" dirty="0" smtClean="0">
                <a:solidFill>
                  <a:srgbClr val="FF0000"/>
                </a:solidFill>
              </a:rPr>
              <a:t> is mediated by </a:t>
            </a:r>
            <a:r>
              <a:rPr lang="en-US" b="1" dirty="0" smtClean="0"/>
              <a:t>a range of innate &amp; adaptive cells &amp; molecules that stimulate inflammation &amp; cause digestion or </a:t>
            </a:r>
            <a:r>
              <a:rPr lang="en-US" b="1" dirty="0" err="1" smtClean="0"/>
              <a:t>lysis</a:t>
            </a:r>
            <a:r>
              <a:rPr lang="en-US" b="1" dirty="0" smtClean="0"/>
              <a:t> of foreign pathogens  or infected cells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Antigens ( </a:t>
            </a:r>
            <a:r>
              <a:rPr lang="en-US" b="1" dirty="0" err="1" smtClean="0"/>
              <a:t>immunogens</a:t>
            </a:r>
            <a:r>
              <a:rPr lang="en-US" b="1" dirty="0" smtClean="0"/>
              <a:t>)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 smtClean="0"/>
              <a:t>They are substances capable  of stimulating a specific immune response</a:t>
            </a:r>
          </a:p>
          <a:p>
            <a:pPr algn="l">
              <a:buNone/>
            </a:pPr>
            <a:r>
              <a:rPr lang="ar-SA" sz="3600" b="1" dirty="0" smtClean="0"/>
              <a:t> </a:t>
            </a:r>
            <a:r>
              <a:rPr lang="en-US" sz="3600" b="1" dirty="0" smtClean="0"/>
              <a:t>simple or compound nitrogenous substance</a:t>
            </a:r>
            <a:r>
              <a:rPr lang="ar-SA" sz="3600" b="1" dirty="0" smtClean="0"/>
              <a:t>- </a:t>
            </a:r>
            <a:endParaRPr lang="en-US" sz="3600" b="1" dirty="0" smtClean="0"/>
          </a:p>
          <a:p>
            <a:pPr algn="l">
              <a:buNone/>
            </a:pPr>
            <a:r>
              <a:rPr lang="en-US" dirty="0" smtClean="0"/>
              <a:t>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_ </a:t>
            </a:r>
            <a:r>
              <a:rPr lang="en-US" sz="4000" b="1" dirty="0"/>
              <a:t>in order to be antigenic ,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substance must </a:t>
            </a:r>
            <a:r>
              <a:rPr lang="en-US" sz="4000" b="1" dirty="0" err="1"/>
              <a:t>fullfil</a:t>
            </a:r>
            <a:r>
              <a:rPr lang="en-US" sz="4000" b="1" dirty="0"/>
              <a:t> certain conditions</a:t>
            </a:r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35433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1- foreignness:</a:t>
            </a:r>
          </a:p>
          <a:p>
            <a:pPr algn="ctr">
              <a:buNone/>
            </a:pPr>
            <a:r>
              <a:rPr lang="en-US" sz="3200" b="1" dirty="0" smtClean="0"/>
              <a:t>Immune system recognize ( self antigens) does not get </a:t>
            </a:r>
            <a:endParaRPr lang="ar-SA" sz="3200" b="1" dirty="0" smtClean="0"/>
          </a:p>
          <a:p>
            <a:pPr algn="ctr">
              <a:buNone/>
            </a:pPr>
            <a:r>
              <a:rPr lang="en-US" sz="3200" b="1" dirty="0" smtClean="0"/>
              <a:t>activated against them </a:t>
            </a:r>
          </a:p>
          <a:p>
            <a:pPr algn="l">
              <a:buNone/>
            </a:pPr>
            <a:endParaRPr lang="en-US" sz="3200" b="1" dirty="0" smtClean="0"/>
          </a:p>
          <a:p>
            <a:pPr algn="l">
              <a:buNone/>
            </a:pPr>
            <a:r>
              <a:rPr lang="en-US" sz="3200" b="1" dirty="0" smtClean="0"/>
              <a:t>_ more foreignness the substance has the        more powerful </a:t>
            </a:r>
            <a:r>
              <a:rPr lang="ar-SA" sz="3200" b="1" dirty="0" smtClean="0"/>
              <a:t>    </a:t>
            </a:r>
            <a:r>
              <a:rPr lang="en-US" sz="3200" b="1" dirty="0" smtClean="0"/>
              <a:t>antigenic it will be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A" dirty="0"/>
          </a:p>
        </p:txBody>
      </p:sp>
      <p:sp>
        <p:nvSpPr>
          <p:cNvPr id="8" name="Right Arrow 7"/>
          <p:cNvSpPr/>
          <p:nvPr/>
        </p:nvSpPr>
        <p:spPr>
          <a:xfrm>
            <a:off x="4211960" y="440347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molecular size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Substance with molecular weight over 100,000 </a:t>
            </a:r>
            <a:r>
              <a:rPr lang="en-US" b="1" dirty="0" err="1" smtClean="0"/>
              <a:t>daltons</a:t>
            </a:r>
            <a:r>
              <a:rPr lang="en-US" b="1" dirty="0" smtClean="0"/>
              <a:t> are antigenic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Around 10,000 are weak ones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err="1" smtClean="0"/>
              <a:t>Monosaccharides</a:t>
            </a:r>
            <a:r>
              <a:rPr lang="en-US" b="1" dirty="0" smtClean="0"/>
              <a:t> &amp; amino acids are not immunogenic ,</a:t>
            </a:r>
          </a:p>
          <a:p>
            <a:pPr algn="l">
              <a:buNone/>
            </a:pPr>
            <a:r>
              <a:rPr lang="en-US" b="1" dirty="0" smtClean="0"/>
              <a:t> while protein &amp; polysaccharides?????? are immunogenic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specificity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sz="3200" b="1" dirty="0" smtClean="0"/>
              <a:t>Strong antigens are large molecules, however only a restricted portions of them , are involved in the actual binding with the antibodies</a:t>
            </a:r>
          </a:p>
          <a:p>
            <a:pPr algn="l">
              <a:buFontTx/>
              <a:buChar char="-"/>
            </a:pPr>
            <a:endParaRPr lang="en-US" sz="3200" b="1" dirty="0" smtClean="0"/>
          </a:p>
          <a:p>
            <a:pPr algn="l">
              <a:buFontTx/>
              <a:buChar char="-"/>
            </a:pPr>
            <a:r>
              <a:rPr lang="en-US" sz="3200" b="1" dirty="0" smtClean="0"/>
              <a:t>- antigenic determinants </a:t>
            </a:r>
            <a:r>
              <a:rPr lang="en-US" sz="3200" b="1" dirty="0" smtClean="0">
                <a:solidFill>
                  <a:srgbClr val="FF0000"/>
                </a:solidFill>
              </a:rPr>
              <a:t>( </a:t>
            </a:r>
            <a:r>
              <a:rPr lang="en-US" sz="3200" b="1" dirty="0" err="1" smtClean="0">
                <a:solidFill>
                  <a:srgbClr val="FF0000"/>
                </a:solidFill>
              </a:rPr>
              <a:t>epitopes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 smtClean="0"/>
              <a:t>determine the </a:t>
            </a:r>
            <a:r>
              <a:rPr lang="en-US" sz="3200" b="1" dirty="0" err="1" smtClean="0"/>
              <a:t>specifity</a:t>
            </a:r>
            <a:r>
              <a:rPr lang="en-US" sz="3200" b="1" dirty="0" smtClean="0"/>
              <a:t> of the antigen</a:t>
            </a:r>
          </a:p>
          <a:p>
            <a:pPr algn="l">
              <a:buFontTx/>
              <a:buChar char="-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chemical complexity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 smtClean="0"/>
              <a:t>Molecules must posses certain degree of chemical complexity in order to be antigenic- 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others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en-US" b="1" dirty="0" smtClean="0"/>
              <a:t>Route of </a:t>
            </a:r>
            <a:r>
              <a:rPr lang="en-US" b="1" dirty="0" err="1" smtClean="0"/>
              <a:t>adminstration</a:t>
            </a:r>
            <a:endParaRPr lang="en-US" b="1" dirty="0" smtClean="0"/>
          </a:p>
          <a:p>
            <a:pPr algn="ctr">
              <a:buFontTx/>
              <a:buChar char="-"/>
            </a:pPr>
            <a:r>
              <a:rPr lang="en-US" b="1" dirty="0" smtClean="0"/>
              <a:t>- presence of adjuvant stimulate immune response better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environment contains</a:t>
            </a: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vast number of infectious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organsims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Viruses   bacteria   fungi     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protoza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worms  </a:t>
            </a: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algn="ctr">
              <a:buNone/>
            </a:pP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damage &amp; </a:t>
            </a: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kill the host if they multiply  unchecked  </a:t>
            </a:r>
            <a:endParaRPr lang="ar-S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5500694" y="2285992"/>
            <a:ext cx="250033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429256" y="2214554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4893471" y="2393149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 flipV="1">
            <a:off x="3571868" y="221455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1714480" y="2214554"/>
            <a:ext cx="371477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سهم للأسفل 15"/>
          <p:cNvSpPr/>
          <p:nvPr/>
        </p:nvSpPr>
        <p:spPr>
          <a:xfrm>
            <a:off x="3857620" y="4429132"/>
            <a:ext cx="10001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Antigenic types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1- </a:t>
            </a:r>
            <a:r>
              <a:rPr lang="en-US" sz="3200" b="1" dirty="0" err="1" smtClean="0">
                <a:solidFill>
                  <a:srgbClr val="FF0000"/>
                </a:solidFill>
              </a:rPr>
              <a:t>heterologous</a:t>
            </a:r>
            <a:r>
              <a:rPr lang="en-US" sz="3200" b="1" dirty="0" smtClean="0">
                <a:solidFill>
                  <a:srgbClr val="FF0000"/>
                </a:solidFill>
              </a:rPr>
              <a:t> antigen </a:t>
            </a:r>
            <a:r>
              <a:rPr lang="en-US" b="1" dirty="0" smtClean="0"/>
              <a:t>:</a:t>
            </a:r>
          </a:p>
          <a:p>
            <a:pPr algn="l">
              <a:buNone/>
            </a:pPr>
            <a:r>
              <a:rPr lang="en-US" sz="3200" b="1" dirty="0" smtClean="0"/>
              <a:t>Present in different animals &amp; different tissues</a:t>
            </a:r>
          </a:p>
          <a:p>
            <a:pPr algn="l">
              <a:buNone/>
            </a:pPr>
            <a:r>
              <a:rPr lang="en-US" sz="3200" b="1" dirty="0" smtClean="0"/>
              <a:t>Ag derived from one species &amp; can stimulate response in another species</a:t>
            </a:r>
          </a:p>
          <a:p>
            <a:pPr algn="l">
              <a:buNone/>
            </a:pPr>
            <a:r>
              <a:rPr lang="en-US" sz="3200" b="1" dirty="0" err="1" smtClean="0"/>
              <a:t>e.g</a:t>
            </a:r>
            <a:r>
              <a:rPr lang="en-US" sz="3200" b="1" dirty="0" smtClean="0"/>
              <a:t> insulin that was produced from pig used by human to treat diabetes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2- homologous antigen :</a:t>
            </a:r>
          </a:p>
          <a:p>
            <a:pPr algn="l">
              <a:buNone/>
            </a:pPr>
            <a:r>
              <a:rPr lang="en-US" sz="3200" b="1" dirty="0" smtClean="0"/>
              <a:t>Where specific antigen react with specific antibody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3- auto antigen :</a:t>
            </a:r>
          </a:p>
          <a:p>
            <a:pPr algn="l">
              <a:buNone/>
            </a:pPr>
            <a:endParaRPr lang="ar-SA" sz="3200" b="1" dirty="0" smtClean="0"/>
          </a:p>
          <a:p>
            <a:pPr algn="l">
              <a:buNone/>
            </a:pPr>
            <a:r>
              <a:rPr lang="en-US" sz="3200" b="1" dirty="0" smtClean="0"/>
              <a:t>It is a self antigen ( normal constituent of the body tissue ) no immune response is formed against them</a:t>
            </a:r>
          </a:p>
          <a:p>
            <a:pPr algn="l">
              <a:buNone/>
            </a:pP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4- </a:t>
            </a:r>
            <a:r>
              <a:rPr lang="en-US" sz="3200" b="1" dirty="0" err="1" smtClean="0">
                <a:solidFill>
                  <a:srgbClr val="FF0000"/>
                </a:solidFill>
              </a:rPr>
              <a:t>iso</a:t>
            </a:r>
            <a:r>
              <a:rPr lang="en-US" sz="3200" b="1" dirty="0" smtClean="0">
                <a:solidFill>
                  <a:srgbClr val="FF0000"/>
                </a:solidFill>
              </a:rPr>
              <a:t> antigen :</a:t>
            </a:r>
          </a:p>
          <a:p>
            <a:pPr algn="l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200" b="1" dirty="0" smtClean="0"/>
              <a:t>Present in </a:t>
            </a:r>
            <a:r>
              <a:rPr lang="en-US" sz="3200" b="1" dirty="0" err="1" smtClean="0"/>
              <a:t>R.b.Cs</a:t>
            </a:r>
            <a:r>
              <a:rPr lang="en-US" sz="3200" b="1" dirty="0" smtClean="0"/>
              <a:t> &amp; responsible for blood grouping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5- </a:t>
            </a:r>
            <a:r>
              <a:rPr lang="en-US" sz="3200" b="1" dirty="0" err="1" smtClean="0">
                <a:solidFill>
                  <a:srgbClr val="FF0000"/>
                </a:solidFill>
              </a:rPr>
              <a:t>forsman</a:t>
            </a:r>
            <a:r>
              <a:rPr lang="en-US" sz="3200" b="1" dirty="0" smtClean="0">
                <a:solidFill>
                  <a:srgbClr val="FF0000"/>
                </a:solidFill>
              </a:rPr>
              <a:t> antigen </a:t>
            </a:r>
            <a:r>
              <a:rPr lang="en-US" sz="3200" b="1" dirty="0" smtClean="0"/>
              <a:t>:</a:t>
            </a:r>
          </a:p>
          <a:p>
            <a:pPr algn="l">
              <a:buNone/>
            </a:pPr>
            <a:r>
              <a:rPr lang="en-US" sz="3200" b="1" dirty="0" smtClean="0"/>
              <a:t>Present in </a:t>
            </a:r>
            <a:r>
              <a:rPr lang="en-US" sz="3200" b="1" dirty="0" err="1" smtClean="0"/>
              <a:t>G.pigs</a:t>
            </a:r>
            <a:r>
              <a:rPr lang="en-US" sz="3200" b="1" dirty="0" smtClean="0"/>
              <a:t> tissues &amp; R.B.Cs</a:t>
            </a:r>
          </a:p>
          <a:p>
            <a:pPr algn="l">
              <a:buNone/>
            </a:pPr>
            <a:r>
              <a:rPr lang="en-US" sz="3200" b="1" dirty="0" smtClean="0"/>
              <a:t>Also in human , rats, dogs  but  absent in cows, rabbits &amp; pigs</a:t>
            </a:r>
          </a:p>
          <a:p>
            <a:pPr algn="l">
              <a:buNone/>
            </a:pPr>
            <a:r>
              <a:rPr lang="en-US" sz="3200" b="1" dirty="0" smtClean="0"/>
              <a:t>Have the ability to react with different  antibodies in the same animal tissues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Antigenic structure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21724"/>
              </p:ext>
            </p:extLst>
          </p:nvPr>
        </p:nvGraphicFramePr>
        <p:xfrm>
          <a:off x="428595" y="1357298"/>
          <a:ext cx="8215371" cy="51381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43765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hapten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immunogens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40289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fats</a:t>
                      </a:r>
                    </a:p>
                    <a:p>
                      <a:pPr algn="ctr" rtl="1"/>
                      <a:r>
                        <a:rPr lang="en-US" b="1" dirty="0" smtClean="0"/>
                        <a:t>CHO</a:t>
                      </a:r>
                    </a:p>
                    <a:p>
                      <a:pPr algn="ctr" rtl="1"/>
                      <a:r>
                        <a:rPr lang="en-US" b="1" dirty="0" smtClean="0"/>
                        <a:t>others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Protein</a:t>
                      </a:r>
                    </a:p>
                    <a:p>
                      <a:pPr algn="ctr" rtl="1"/>
                      <a:r>
                        <a:rPr lang="en-US" b="1" dirty="0" smtClean="0"/>
                        <a:t>A.A</a:t>
                      </a:r>
                    </a:p>
                    <a:p>
                      <a:pPr algn="ctr" rtl="1"/>
                      <a:r>
                        <a:rPr lang="en-US" b="1" dirty="0" err="1" smtClean="0"/>
                        <a:t>Mucopeptides</a:t>
                      </a:r>
                      <a:endParaRPr lang="en-US" b="1" dirty="0" smtClean="0"/>
                    </a:p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Chemical</a:t>
                      </a:r>
                      <a:r>
                        <a:rPr lang="en-US" b="1" baseline="0" dirty="0" smtClean="0"/>
                        <a:t> structure</a:t>
                      </a:r>
                      <a:endParaRPr lang="ar-SA" b="1" dirty="0"/>
                    </a:p>
                  </a:txBody>
                  <a:tcPr/>
                </a:tc>
              </a:tr>
              <a:tr h="1231283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Able to react with antibodies</a:t>
                      </a:r>
                    </a:p>
                    <a:p>
                      <a:pPr algn="ctr" rtl="1"/>
                      <a:r>
                        <a:rPr lang="en-US" b="1" dirty="0" smtClean="0"/>
                        <a:t>Unable to stimulate their production directly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Able to stimulate an immune response &amp; production of antibodies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</a:tr>
              <a:tr h="75540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Less than 5000 </a:t>
                      </a:r>
                      <a:r>
                        <a:rPr lang="en-US" b="1" dirty="0" err="1" smtClean="0"/>
                        <a:t>daltons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high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Molecular weight</a:t>
                      </a:r>
                      <a:endParaRPr lang="ar-SA" b="1" dirty="0"/>
                    </a:p>
                  </a:txBody>
                  <a:tcPr/>
                </a:tc>
              </a:tr>
              <a:tr h="1079151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Responsible</a:t>
                      </a:r>
                      <a:r>
                        <a:rPr lang="en-US" b="1" baseline="0" dirty="0" smtClean="0"/>
                        <a:t> for specification of antibodies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Responsible for stimulation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l"/>
            <a:r>
              <a:rPr lang="en-US" sz="2800" b="1" dirty="0">
                <a:ea typeface="ＭＳ Ｐゴシック" pitchFamily="-65" charset="-128"/>
              </a:rPr>
              <a:t/>
            </a:r>
            <a:br>
              <a:rPr lang="en-US" sz="2800" b="1" dirty="0">
                <a:ea typeface="ＭＳ Ｐゴシック" pitchFamily="-65" charset="-128"/>
              </a:rPr>
            </a:b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Epitope</a:t>
            </a:r>
            <a:r>
              <a:rPr lang="en-US" sz="3600" b="1" dirty="0">
                <a:solidFill>
                  <a:srgbClr val="FF0000"/>
                </a:solidFill>
                <a:ea typeface="ＭＳ Ｐゴシック" pitchFamily="-65" charset="-128"/>
              </a:rPr>
              <a:t>: </a:t>
            </a:r>
            <a:r>
              <a:rPr lang="en-US" sz="3600" b="1" dirty="0">
                <a:ea typeface="ＭＳ Ｐゴシック" pitchFamily="-65" charset="-128"/>
              </a:rPr>
              <a:t/>
            </a:r>
            <a:br>
              <a:rPr lang="en-US" sz="3600" b="1" dirty="0">
                <a:ea typeface="ＭＳ Ｐゴシック" pitchFamily="-65" charset="-128"/>
              </a:rPr>
            </a:br>
            <a:r>
              <a:rPr lang="en-US" sz="3600" b="1" dirty="0" smtClean="0">
                <a:ea typeface="ＭＳ Ｐゴシック" pitchFamily="-65" charset="-128"/>
              </a:rPr>
              <a:t>-Small </a:t>
            </a:r>
            <a:r>
              <a:rPr lang="en-US" sz="3600" b="1" dirty="0">
                <a:ea typeface="ＭＳ Ｐゴシック" pitchFamily="-65" charset="-128"/>
              </a:rPr>
              <a:t>part of an antigen that interacts with an antibody. 10-12 amino acids</a:t>
            </a:r>
            <a:br>
              <a:rPr lang="en-US" sz="3600" b="1" dirty="0">
                <a:ea typeface="ＭＳ Ｐゴシック" pitchFamily="-65" charset="-128"/>
              </a:rPr>
            </a:br>
            <a:r>
              <a:rPr lang="en-US" sz="3600" b="1" dirty="0" smtClean="0">
                <a:ea typeface="ＭＳ Ｐゴシック" pitchFamily="-65" charset="-128"/>
              </a:rPr>
              <a:t>-Any </a:t>
            </a:r>
            <a:r>
              <a:rPr lang="en-US" sz="3600" b="1" dirty="0">
                <a:ea typeface="ＭＳ Ｐゴシック" pitchFamily="-65" charset="-128"/>
              </a:rPr>
              <a:t>given antigen may have several epitopes.</a:t>
            </a:r>
            <a:br>
              <a:rPr lang="en-US" sz="3600" b="1" dirty="0">
                <a:ea typeface="ＭＳ Ｐゴシック" pitchFamily="-65" charset="-128"/>
              </a:rPr>
            </a:br>
            <a:r>
              <a:rPr lang="en-US" sz="3600" b="1" dirty="0" smtClean="0">
                <a:ea typeface="ＭＳ Ｐゴシック" pitchFamily="-65" charset="-128"/>
              </a:rPr>
              <a:t>-Each </a:t>
            </a:r>
            <a:r>
              <a:rPr lang="en-US" sz="3600" b="1" dirty="0">
                <a:ea typeface="ＭＳ Ｐゴシック" pitchFamily="-65" charset="-128"/>
              </a:rPr>
              <a:t>epitope is recognized by a different antibody. </a:t>
            </a:r>
            <a:br>
              <a:rPr lang="en-US" sz="3600" b="1" dirty="0">
                <a:ea typeface="ＭＳ Ｐゴシック" pitchFamily="-65" charset="-128"/>
              </a:rPr>
            </a:b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563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antigens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5 bacterial antigens :</a:t>
            </a:r>
            <a:endParaRPr lang="en-US" b="1" dirty="0" smtClean="0"/>
          </a:p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1- somatic Ag  ( O) : </a:t>
            </a:r>
          </a:p>
          <a:p>
            <a:pPr algn="l">
              <a:buNone/>
            </a:pPr>
            <a:r>
              <a:rPr lang="en-US" sz="3200" b="1" dirty="0" smtClean="0"/>
              <a:t>In cell wall &amp; cytoplasm</a:t>
            </a:r>
          </a:p>
          <a:p>
            <a:pPr algn="l">
              <a:buNone/>
            </a:pPr>
            <a:r>
              <a:rPr lang="en-US" sz="3200" b="1" dirty="0" smtClean="0"/>
              <a:t>Protein in nature</a:t>
            </a:r>
          </a:p>
          <a:p>
            <a:pPr algn="l">
              <a:buNone/>
            </a:pPr>
            <a:r>
              <a:rPr lang="en-US" sz="3200" b="1" dirty="0" smtClean="0"/>
              <a:t>Heat resist</a:t>
            </a:r>
          </a:p>
          <a:p>
            <a:pPr algn="l">
              <a:buNone/>
            </a:pPr>
            <a:r>
              <a:rPr lang="en-US" sz="3200" b="1" dirty="0" err="1" smtClean="0"/>
              <a:t>Formaline</a:t>
            </a:r>
            <a:r>
              <a:rPr lang="en-US" sz="3200" b="1" dirty="0" smtClean="0"/>
              <a:t> sensitive</a:t>
            </a:r>
            <a:endParaRPr lang="ar-SA" sz="3200" b="1" dirty="0" smtClean="0"/>
          </a:p>
          <a:p>
            <a:pPr algn="l">
              <a:buNone/>
            </a:pPr>
            <a:r>
              <a:rPr lang="en-US" sz="3200" b="1" dirty="0" smtClean="0"/>
              <a:t>Alcohol or phenol resist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Flagellar</a:t>
            </a:r>
            <a:r>
              <a:rPr lang="en-US" dirty="0" smtClean="0"/>
              <a:t> antigen  (H)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err="1" smtClean="0"/>
              <a:t>Flagellin</a:t>
            </a:r>
            <a:r>
              <a:rPr lang="en-US" sz="3200" b="1" dirty="0" smtClean="0"/>
              <a:t> ( protein in nature)</a:t>
            </a:r>
          </a:p>
          <a:p>
            <a:pPr algn="l">
              <a:buNone/>
            </a:pPr>
            <a:r>
              <a:rPr lang="en-US" sz="3200" b="1" dirty="0" smtClean="0"/>
              <a:t>Heat sensitive at 60 -80 °c</a:t>
            </a:r>
          </a:p>
          <a:p>
            <a:pPr algn="l">
              <a:buNone/>
            </a:pPr>
            <a:r>
              <a:rPr lang="en-US" sz="3200" b="1" dirty="0" err="1" smtClean="0"/>
              <a:t>Alchol</a:t>
            </a:r>
            <a:r>
              <a:rPr lang="en-US" sz="3200" b="1" dirty="0" smtClean="0"/>
              <a:t> &amp; phenol sensitive</a:t>
            </a:r>
          </a:p>
          <a:p>
            <a:pPr algn="l">
              <a:buNone/>
            </a:pPr>
            <a:r>
              <a:rPr lang="en-US" sz="3200" b="1" dirty="0" err="1" smtClean="0"/>
              <a:t>Formaline</a:t>
            </a:r>
            <a:r>
              <a:rPr lang="en-US" sz="3200" b="1" dirty="0" smtClean="0"/>
              <a:t> resist</a:t>
            </a:r>
          </a:p>
          <a:p>
            <a:pPr algn="l">
              <a:buNone/>
            </a:pP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capsular antigen (K)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3200" b="1" dirty="0" smtClean="0"/>
              <a:t>Polysaccharides, </a:t>
            </a:r>
            <a:r>
              <a:rPr lang="en-US" sz="3200" b="1" dirty="0" err="1" smtClean="0"/>
              <a:t>mucopeptides</a:t>
            </a:r>
            <a:r>
              <a:rPr lang="en-US" sz="3200" b="1" dirty="0" smtClean="0"/>
              <a:t>, polypeptides</a:t>
            </a:r>
          </a:p>
          <a:p>
            <a:pPr algn="l">
              <a:buNone/>
            </a:pPr>
            <a:r>
              <a:rPr lang="en-US" sz="3200" b="1" dirty="0" smtClean="0"/>
              <a:t>Heat resist</a:t>
            </a:r>
          </a:p>
          <a:p>
            <a:pPr algn="l">
              <a:buNone/>
            </a:pPr>
            <a:r>
              <a:rPr lang="en-US" sz="3200" b="1" dirty="0" smtClean="0"/>
              <a:t>Present in capsulated bacteria only</a:t>
            </a:r>
          </a:p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Surface antigen (S):</a:t>
            </a:r>
          </a:p>
          <a:p>
            <a:pPr algn="l">
              <a:buNone/>
            </a:pPr>
            <a:r>
              <a:rPr lang="en-US" sz="3200" b="1" dirty="0" smtClean="0"/>
              <a:t>Polysaccharides </a:t>
            </a:r>
          </a:p>
          <a:p>
            <a:pPr algn="l">
              <a:buNone/>
            </a:pPr>
            <a:r>
              <a:rPr lang="en-US" sz="3200" b="1" dirty="0" smtClean="0"/>
              <a:t>Present in streptococci , </a:t>
            </a:r>
            <a:r>
              <a:rPr lang="en-US" sz="3200" b="1" dirty="0" err="1" smtClean="0"/>
              <a:t>E.coli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pasteurella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A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fact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leave very little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permenant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damage due to: </a:t>
            </a:r>
          </a:p>
          <a:p>
            <a:pPr algn="l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IMMUNE SYSTEM</a:t>
            </a: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Which split into functional division</a:t>
            </a:r>
          </a:p>
          <a:p>
            <a:pPr algn="l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Innate immunity                     Acquired immunity </a:t>
            </a:r>
            <a:r>
              <a:rPr lang="en-US" dirty="0" smtClean="0"/>
              <a:t>:</a:t>
            </a:r>
            <a:r>
              <a:rPr lang="ar-SA" dirty="0" smtClean="0"/>
              <a:t>   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786050" y="4857760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214810" y="4857760"/>
            <a:ext cx="171451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virulence antigen (Vi)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dirty="0" smtClean="0"/>
              <a:t>Freshly cultivated)</a:t>
            </a:r>
            <a:r>
              <a:rPr lang="ar-SA" b="1" dirty="0" smtClean="0"/>
              <a:t> )  </a:t>
            </a:r>
            <a:r>
              <a:rPr lang="en-US" b="1" dirty="0" smtClean="0"/>
              <a:t> </a:t>
            </a:r>
            <a:r>
              <a:rPr lang="en-US" sz="3200" b="1" dirty="0" smtClean="0"/>
              <a:t>Characteristic for </a:t>
            </a:r>
            <a:r>
              <a:rPr lang="en-US" sz="3200" b="1" dirty="0" err="1" smtClean="0"/>
              <a:t>diphetria</a:t>
            </a:r>
            <a:r>
              <a:rPr lang="en-US" sz="3200" b="1" dirty="0" smtClean="0"/>
              <a:t> bacilli</a:t>
            </a:r>
          </a:p>
          <a:p>
            <a:pPr algn="l">
              <a:buNone/>
            </a:pPr>
            <a:r>
              <a:rPr lang="en-US" sz="3200" b="1" dirty="0" err="1" smtClean="0"/>
              <a:t>Simillar</a:t>
            </a:r>
            <a:r>
              <a:rPr lang="en-US" sz="3200" b="1" dirty="0" smtClean="0"/>
              <a:t> to surface antigen</a:t>
            </a:r>
          </a:p>
          <a:p>
            <a:pPr algn="l">
              <a:buNone/>
            </a:pPr>
            <a:r>
              <a:rPr lang="en-US" sz="3200" b="1" dirty="0" smtClean="0"/>
              <a:t>Repeated cultivation             the virulence disappear (salmonella bacilli )</a:t>
            </a:r>
            <a:endParaRPr lang="ar-SA" sz="3200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786314" y="400050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spore antigen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/>
              <a:t>In </a:t>
            </a:r>
            <a:r>
              <a:rPr lang="en-US" sz="3200" b="1" dirty="0" err="1" smtClean="0"/>
              <a:t>sporulated</a:t>
            </a:r>
            <a:r>
              <a:rPr lang="en-US" sz="3200" b="1" dirty="0" smtClean="0"/>
              <a:t> bacteria only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Immunoglobulins</a:t>
            </a:r>
            <a:r>
              <a:rPr lang="en-US" dirty="0" smtClean="0"/>
              <a:t> ( antibodies)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General characters:</a:t>
            </a:r>
          </a:p>
          <a:p>
            <a:pPr algn="l">
              <a:buNone/>
            </a:pPr>
            <a:r>
              <a:rPr lang="en-US" sz="2800" b="1" dirty="0" smtClean="0"/>
              <a:t>1- glycoprotein</a:t>
            </a:r>
          </a:p>
          <a:p>
            <a:pPr algn="l">
              <a:buNone/>
            </a:pPr>
            <a:r>
              <a:rPr lang="en-US" sz="2800" b="1" dirty="0" smtClean="0"/>
              <a:t>2- present in serum &amp; body fluids</a:t>
            </a:r>
          </a:p>
          <a:p>
            <a:pPr algn="l">
              <a:buNone/>
            </a:pPr>
            <a:r>
              <a:rPr lang="en-US" sz="2800" b="1" dirty="0" smtClean="0"/>
              <a:t>3- induced when immunogenic molecules are introduced into the host’s lymphoid system</a:t>
            </a:r>
          </a:p>
          <a:p>
            <a:pPr algn="l">
              <a:buNone/>
            </a:pPr>
            <a:r>
              <a:rPr lang="en-US" sz="2800" b="1" dirty="0" smtClean="0"/>
              <a:t>4- reactive with, and bind specifically to, the antigen that induced their formation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5- All immunoglobulin molecules have a common structure of 4 polypeptide chains</a:t>
            </a:r>
          </a:p>
          <a:p>
            <a:pPr algn="l"/>
            <a:r>
              <a:rPr lang="en-US" sz="2800" b="1" dirty="0" smtClean="0"/>
              <a:t>2 large or heavy chains </a:t>
            </a:r>
          </a:p>
          <a:p>
            <a:pPr algn="l"/>
            <a:r>
              <a:rPr lang="en-US" sz="2800" b="1" dirty="0" smtClean="0"/>
              <a:t>2 small or light chains</a:t>
            </a:r>
          </a:p>
          <a:p>
            <a:pPr algn="l"/>
            <a:r>
              <a:rPr lang="en-US" sz="2800" b="1" dirty="0" smtClean="0"/>
              <a:t>6- There are 5 classes of human </a:t>
            </a:r>
            <a:r>
              <a:rPr lang="en-US" sz="2800" b="1" dirty="0" err="1" smtClean="0"/>
              <a:t>immunoglobulins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7- The difference between them depending on their heavy chains and called </a:t>
            </a:r>
            <a:r>
              <a:rPr lang="en-US" sz="2800" b="1" dirty="0" err="1" smtClean="0"/>
              <a:t>isotypes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0281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ar-EG" dirty="0" smtClean="0"/>
          </a:p>
          <a:p>
            <a:pPr marL="0" indent="0" algn="l">
              <a:buNone/>
            </a:pPr>
            <a:r>
              <a:rPr lang="en-US" dirty="0" smtClean="0"/>
              <a:t>8- </a:t>
            </a:r>
            <a:r>
              <a:rPr lang="en-US" dirty="0" err="1" smtClean="0"/>
              <a:t>Ig</a:t>
            </a:r>
            <a:r>
              <a:rPr lang="en-US" dirty="0" smtClean="0"/>
              <a:t> heavy chains are designated 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IgG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gamma     Y    chains</a:t>
            </a:r>
          </a:p>
          <a:p>
            <a:pPr marL="0" indent="0" algn="l">
              <a:buNone/>
            </a:pPr>
            <a:r>
              <a:rPr lang="en-US" dirty="0" smtClean="0"/>
              <a:t>chains</a:t>
            </a:r>
            <a:r>
              <a:rPr lang="ar-EG" dirty="0" smtClean="0"/>
              <a:t>    µ          </a:t>
            </a:r>
            <a:r>
              <a:rPr lang="en-US" b="1" dirty="0" err="1" smtClean="0"/>
              <a:t>IgM</a:t>
            </a:r>
            <a:r>
              <a:rPr lang="en-US" dirty="0" smtClean="0"/>
              <a:t>        mu </a:t>
            </a:r>
          </a:p>
          <a:p>
            <a:pPr marL="0" indent="0" algn="l">
              <a:buNone/>
            </a:pPr>
            <a:r>
              <a:rPr lang="ar-EG" dirty="0" smtClean="0"/>
              <a:t>  </a:t>
            </a:r>
            <a:r>
              <a:rPr lang="en-US" dirty="0" smtClean="0"/>
              <a:t>chains</a:t>
            </a:r>
            <a:r>
              <a:rPr lang="ar-EG" dirty="0" smtClean="0"/>
              <a:t>    </a:t>
            </a:r>
            <a:r>
              <a:rPr lang="el-GR" dirty="0"/>
              <a:t>α</a:t>
            </a:r>
            <a:r>
              <a:rPr lang="ar-EG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IgA </a:t>
            </a:r>
            <a:r>
              <a:rPr lang="en-US" dirty="0" smtClean="0"/>
              <a:t>        alpha</a:t>
            </a:r>
          </a:p>
          <a:p>
            <a:pPr marL="0" indent="0" algn="l">
              <a:buNone/>
            </a:pPr>
            <a:r>
              <a:rPr lang="ar-EG" dirty="0" smtClean="0"/>
              <a:t> </a:t>
            </a:r>
            <a:r>
              <a:rPr lang="en-US" dirty="0" smtClean="0"/>
              <a:t>   chains</a:t>
            </a:r>
            <a:r>
              <a:rPr lang="ar-EG" dirty="0" smtClean="0"/>
              <a:t> </a:t>
            </a:r>
            <a:r>
              <a:rPr lang="en-US" dirty="0" smtClean="0"/>
              <a:t> </a:t>
            </a:r>
            <a:r>
              <a:rPr lang="az-Cyrl-AZ" dirty="0" smtClean="0"/>
              <a:t>Є</a:t>
            </a:r>
            <a:r>
              <a:rPr lang="ar-EG" dirty="0" smtClean="0"/>
              <a:t>   </a:t>
            </a:r>
            <a:r>
              <a:rPr lang="en-US" b="1" dirty="0" err="1" smtClean="0"/>
              <a:t>IgE</a:t>
            </a:r>
            <a:r>
              <a:rPr lang="en-US" dirty="0" smtClean="0"/>
              <a:t>         Epsilon</a:t>
            </a:r>
          </a:p>
          <a:p>
            <a:pPr marL="0" indent="0" algn="l">
              <a:buNone/>
            </a:pPr>
            <a:r>
              <a:rPr lang="ar-EG" dirty="0" smtClean="0"/>
              <a:t> </a:t>
            </a:r>
            <a:r>
              <a:rPr lang="en-US" dirty="0" smtClean="0"/>
              <a:t>   chains</a:t>
            </a:r>
            <a:r>
              <a:rPr lang="ar-EG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ar-EG" dirty="0" smtClean="0"/>
              <a:t>        </a:t>
            </a:r>
            <a:r>
              <a:rPr lang="en-US" b="1" dirty="0" err="1" smtClean="0">
                <a:solidFill>
                  <a:srgbClr val="FF0000"/>
                </a:solidFill>
              </a:rPr>
              <a:t>IgD</a:t>
            </a:r>
            <a:r>
              <a:rPr lang="en-US" dirty="0" smtClean="0"/>
              <a:t>         delta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865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9- Light chains 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ar-EG" sz="2800" b="1" dirty="0"/>
              <a:t>κ</a:t>
            </a:r>
            <a:r>
              <a:rPr lang="ar-EG" sz="2800" b="1" dirty="0" smtClean="0"/>
              <a:t>       </a:t>
            </a:r>
            <a:r>
              <a:rPr lang="en-US" dirty="0" smtClean="0"/>
              <a:t>Kappa</a:t>
            </a:r>
          </a:p>
          <a:p>
            <a:pPr marL="0" indent="0" algn="l">
              <a:buNone/>
            </a:pPr>
            <a:r>
              <a:rPr lang="en-US" dirty="0" smtClean="0"/>
              <a:t>Lambda      </a:t>
            </a:r>
            <a:r>
              <a:rPr lang="el-GR" sz="2800" b="1" dirty="0" smtClean="0"/>
              <a:t>λ</a:t>
            </a:r>
            <a:r>
              <a:rPr lang="ar-EG" dirty="0" smtClean="0"/>
              <a:t> 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483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      How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Do B Cells Produce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     Antibodies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?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65" charset="-128"/>
            </a:endParaRPr>
          </a:p>
          <a:p>
            <a:pPr lvl="1" algn="l">
              <a:defRPr/>
            </a:pPr>
            <a:r>
              <a:rPr lang="en-US" b="1" dirty="0">
                <a:ea typeface="ＭＳ Ｐゴシック" pitchFamily="-65" charset="-128"/>
              </a:rPr>
              <a:t>B cells develop from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stem cells</a:t>
            </a:r>
            <a:r>
              <a:rPr lang="en-US" b="1" dirty="0">
                <a:solidFill>
                  <a:srgbClr val="FF0000"/>
                </a:solidFill>
                <a:ea typeface="ＭＳ Ｐゴシック" pitchFamily="-65" charset="-128"/>
              </a:rPr>
              <a:t> </a:t>
            </a:r>
            <a:r>
              <a:rPr lang="en-US" b="1" dirty="0">
                <a:ea typeface="ＭＳ Ｐゴシック" pitchFamily="-65" charset="-128"/>
              </a:rPr>
              <a:t>in the bone marrow of adults (liver of fetuses).</a:t>
            </a:r>
          </a:p>
          <a:p>
            <a:pPr lvl="1" algn="l">
              <a:defRPr/>
            </a:pPr>
            <a:r>
              <a:rPr lang="en-US" b="1" dirty="0">
                <a:ea typeface="ＭＳ Ｐゴシック" pitchFamily="-65" charset="-128"/>
              </a:rPr>
              <a:t>After maturation B cells migrate to lymphoid organs (lymph node or spleen).  </a:t>
            </a:r>
          </a:p>
          <a:p>
            <a:pPr lvl="1" algn="l">
              <a:lnSpc>
                <a:spcPct val="120000"/>
              </a:lnSpc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Clonal Selection</a:t>
            </a:r>
            <a:r>
              <a:rPr lang="en-US" b="1" dirty="0">
                <a:ea typeface="ＭＳ Ｐゴシック" pitchFamily="-65" charset="-128"/>
              </a:rPr>
              <a:t>:  When a B cell encounters an antigen it recognizes, it is stimulated and divides into many clones called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plasma cells</a:t>
            </a:r>
            <a:r>
              <a:rPr lang="en-US" b="1" dirty="0">
                <a:ea typeface="ＭＳ Ｐゴシック" pitchFamily="-65" charset="-128"/>
              </a:rPr>
              <a:t>, which actively secrete antibodies.</a:t>
            </a:r>
          </a:p>
          <a:p>
            <a:pPr lvl="1" algn="l">
              <a:defRPr/>
            </a:pPr>
            <a:r>
              <a:rPr lang="en-US" b="1" dirty="0">
                <a:ea typeface="ＭＳ Ｐゴシック" pitchFamily="-65" charset="-128"/>
              </a:rPr>
              <a:t>Each B cell produces antibodies that will recognize only one antigenic determinant.</a:t>
            </a:r>
          </a:p>
          <a:p>
            <a:pPr lvl="1">
              <a:defRPr/>
            </a:pPr>
            <a:endParaRPr lang="en-US" b="1" dirty="0">
              <a:ea typeface="ＭＳ Ｐゴシック" pitchFamily="-65" charset="-128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70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structure</a:t>
            </a: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57216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smtClean="0">
                <a:solidFill>
                  <a:srgbClr val="FFFF00"/>
                </a:solidFill>
              </a:rPr>
              <a:t>Antibody Structure</a:t>
            </a:r>
          </a:p>
        </p:txBody>
      </p:sp>
      <p:pic>
        <p:nvPicPr>
          <p:cNvPr id="8195" name="Picture 3" descr="E:\MEDIA\1421\142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2202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5446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Heavy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Chain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– 110 amino acids long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100 distinct V segments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30 D segments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6 J segments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Enzymes choose one V segment, one D segment and one J segment and fuse them together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18,000 combinations in encoding antibody molecule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this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variable region to the constant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region</a:t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endParaRPr lang="ar-EG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Acquired immunity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produce a specific response</a:t>
            </a:r>
          </a:p>
          <a:p>
            <a:pPr algn="ctr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offending material                  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eradicate</a:t>
            </a:r>
          </a:p>
          <a:p>
            <a:pPr algn="ctr">
              <a:buNone/>
            </a:pPr>
            <a:endParaRPr lang="en-US" b="1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Light Chain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– 211 amino acids long</a:t>
            </a:r>
            <a:b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10,000 combinations</a:t>
            </a:r>
            <a:b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Total of 180,000,000 distinct B cells</a:t>
            </a:r>
            <a:b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>Fusion is sloppy, can create other variants</a:t>
            </a:r>
            <a:r>
              <a:rPr lang="en-US" sz="8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  <a:t/>
            </a:r>
            <a:br>
              <a:rPr lang="en-US" sz="8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65" charset="-128"/>
              </a:rPr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013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Epitopes: Antigen Regions that Interact with Antibodies</a:t>
            </a:r>
          </a:p>
        </p:txBody>
      </p:sp>
      <p:pic>
        <p:nvPicPr>
          <p:cNvPr id="4" name="Picture 3" descr="E:\MEDIA\1421\142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Ig</a:t>
            </a:r>
            <a:r>
              <a:rPr lang="en-US" sz="5400" b="1" dirty="0" smtClean="0"/>
              <a:t> G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b="1" dirty="0" smtClean="0"/>
              <a:t>The major immunoglobulin of serum 75%</a:t>
            </a:r>
          </a:p>
          <a:p>
            <a:pPr algn="l">
              <a:buFontTx/>
              <a:buChar char="-"/>
            </a:pPr>
            <a:r>
              <a:rPr lang="en-US" b="1" dirty="0" smtClean="0"/>
              <a:t>- molecular weight is 150000 in humans</a:t>
            </a:r>
          </a:p>
          <a:p>
            <a:pPr algn="l">
              <a:buFontTx/>
              <a:buChar char="-"/>
            </a:pPr>
            <a:r>
              <a:rPr lang="en-US" b="1" dirty="0" smtClean="0"/>
              <a:t>- the secondary response antibody</a:t>
            </a:r>
          </a:p>
          <a:p>
            <a:pPr algn="l">
              <a:buFontTx/>
              <a:buChar char="-"/>
            </a:pPr>
            <a:r>
              <a:rPr lang="en-US" b="1" dirty="0" smtClean="0"/>
              <a:t>- 4 subclasses are found IgG1 , IgG2, IgG3, IgG4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Differed in:</a:t>
            </a:r>
          </a:p>
          <a:p>
            <a:pPr algn="l"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their concentrations ,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aminoacid</a:t>
            </a:r>
            <a:r>
              <a:rPr lang="en-US" b="1" dirty="0" smtClean="0">
                <a:solidFill>
                  <a:srgbClr val="002060"/>
                </a:solidFill>
              </a:rPr>
              <a:t> composition ,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Number &amp; position of disulphide bonds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Biological functions 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IgA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Most of the serum </a:t>
            </a:r>
            <a:r>
              <a:rPr lang="en-US" dirty="0" err="1" smtClean="0"/>
              <a:t>IgA</a:t>
            </a:r>
            <a:r>
              <a:rPr lang="en-US" dirty="0" smtClean="0"/>
              <a:t> occurs as a monomer, but in many other mammals found as </a:t>
            </a:r>
            <a:r>
              <a:rPr lang="en-US" dirty="0" err="1" smtClean="0"/>
              <a:t>dimer</a:t>
            </a:r>
            <a:endParaRPr lang="en-US" dirty="0" smtClean="0"/>
          </a:p>
          <a:p>
            <a:pPr algn="l">
              <a:buNone/>
            </a:pPr>
            <a:r>
              <a:rPr lang="ar-SA" dirty="0" smtClean="0"/>
              <a:t>     </a:t>
            </a:r>
            <a:r>
              <a:rPr lang="en-US" dirty="0" smtClean="0"/>
              <a:t>  The </a:t>
            </a:r>
            <a:r>
              <a:rPr lang="en-US" dirty="0" err="1" smtClean="0"/>
              <a:t>dimer</a:t>
            </a:r>
            <a:r>
              <a:rPr lang="en-US" dirty="0" smtClean="0"/>
              <a:t> is held together by J chain</a:t>
            </a:r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ar-SA" dirty="0" smtClean="0"/>
              <a:t> </a:t>
            </a:r>
            <a:r>
              <a:rPr lang="en-US" dirty="0" smtClean="0"/>
              <a:t>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J chain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ar-SA" dirty="0" smtClean="0"/>
              <a:t>     </a:t>
            </a:r>
            <a:r>
              <a:rPr lang="en-US" dirty="0" smtClean="0"/>
              <a:t>                                    </a:t>
            </a:r>
            <a:r>
              <a:rPr lang="en-US" dirty="0" err="1" smtClean="0"/>
              <a:t>Dimeric</a:t>
            </a:r>
            <a:r>
              <a:rPr lang="en-US" dirty="0" smtClean="0"/>
              <a:t> chain                                 </a:t>
            </a:r>
            <a:endParaRPr lang="ar-SA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5500694" y="4500570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5400000" flipH="1" flipV="1">
            <a:off x="7072330" y="4000504"/>
            <a:ext cx="500066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6200000" flipH="1">
            <a:off x="7072330" y="4500570"/>
            <a:ext cx="571504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3000364" y="4500570"/>
            <a:ext cx="150019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2143108" y="4071942"/>
            <a:ext cx="928694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 flipV="1">
            <a:off x="2285984" y="4500570"/>
            <a:ext cx="785818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قوس ممتلئ 16"/>
          <p:cNvSpPr/>
          <p:nvPr/>
        </p:nvSpPr>
        <p:spPr>
          <a:xfrm>
            <a:off x="4643438" y="4429132"/>
            <a:ext cx="785818" cy="21431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Tx/>
              <a:buChar char="-"/>
            </a:pPr>
            <a:r>
              <a:rPr lang="en-US" dirty="0" smtClean="0"/>
              <a:t>Produced by the antibody producing plasma cells 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Ig</a:t>
            </a:r>
            <a:r>
              <a:rPr lang="en-US" dirty="0" smtClean="0"/>
              <a:t> A is the predominant antibody  class in </a:t>
            </a:r>
            <a:r>
              <a:rPr lang="en-US" dirty="0" err="1" smtClean="0"/>
              <a:t>seromucous</a:t>
            </a:r>
            <a:r>
              <a:rPr lang="en-US" dirty="0" smtClean="0"/>
              <a:t> secretions such as saliva , tears, </a:t>
            </a:r>
            <a:r>
              <a:rPr lang="en-US" dirty="0" err="1" smtClean="0"/>
              <a:t>clostroum</a:t>
            </a:r>
            <a:r>
              <a:rPr lang="en-US" dirty="0" smtClean="0"/>
              <a:t>, respiratory, gastrointestinal &amp; genitourinary secretions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-  it facilitates passage  through the epithelial cells &amp; protects the secreted molecule from </a:t>
            </a:r>
            <a:r>
              <a:rPr lang="en-US" dirty="0" err="1" smtClean="0"/>
              <a:t>proteolytic</a:t>
            </a:r>
            <a:r>
              <a:rPr lang="en-US" dirty="0" smtClean="0"/>
              <a:t> digestion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- there are 2 subclasses of </a:t>
            </a:r>
            <a:r>
              <a:rPr lang="en-US" dirty="0" err="1" smtClean="0"/>
              <a:t>Ig</a:t>
            </a:r>
            <a:r>
              <a:rPr lang="en-US" dirty="0" smtClean="0"/>
              <a:t> A ( </a:t>
            </a:r>
            <a:r>
              <a:rPr lang="en-US" dirty="0" err="1" smtClean="0"/>
              <a:t>IgA</a:t>
            </a:r>
            <a:r>
              <a:rPr lang="en-US" dirty="0" smtClean="0"/>
              <a:t> 1 , </a:t>
            </a:r>
            <a:r>
              <a:rPr lang="en-US" dirty="0" err="1" smtClean="0"/>
              <a:t>Ig</a:t>
            </a:r>
            <a:r>
              <a:rPr lang="en-US" dirty="0" smtClean="0"/>
              <a:t> A2 )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Ig</a:t>
            </a:r>
            <a:r>
              <a:rPr lang="en-US" dirty="0" smtClean="0"/>
              <a:t> 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dirty="0" smtClean="0"/>
              <a:t>Is a </a:t>
            </a:r>
            <a:r>
              <a:rPr lang="en-US" dirty="0" err="1" smtClean="0"/>
              <a:t>pentamer</a:t>
            </a:r>
            <a:r>
              <a:rPr lang="en-US" dirty="0" smtClean="0"/>
              <a:t> of the basic unit with a µ heavy chain &amp; a single J chain 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- is the first antibody type to be produced during an immune response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</a:t>
            </a:r>
            <a:r>
              <a:rPr lang="en-US" dirty="0" smtClean="0"/>
              <a:t> 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sz="3200" b="1" dirty="0" smtClean="0"/>
              <a:t>Many circulating B cells have </a:t>
            </a:r>
            <a:r>
              <a:rPr lang="en-US" sz="3200" b="1" dirty="0" err="1" smtClean="0"/>
              <a:t>Ig</a:t>
            </a:r>
            <a:r>
              <a:rPr lang="en-US" sz="3200" b="1" dirty="0" smtClean="0"/>
              <a:t> D present on their surface</a:t>
            </a:r>
          </a:p>
          <a:p>
            <a:pPr algn="l">
              <a:buFontTx/>
              <a:buChar char="-"/>
            </a:pPr>
            <a:endParaRPr lang="en-US" sz="3200" b="1" dirty="0" smtClean="0"/>
          </a:p>
          <a:p>
            <a:pPr algn="l">
              <a:buFontTx/>
              <a:buChar char="-"/>
            </a:pPr>
            <a:r>
              <a:rPr lang="en-US" sz="3200" b="1" dirty="0" smtClean="0"/>
              <a:t>- less than 1% of the circulating antibody</a:t>
            </a:r>
          </a:p>
          <a:p>
            <a:pPr algn="l">
              <a:buFontTx/>
              <a:buChar char="-"/>
            </a:pPr>
            <a:endParaRPr lang="en-US" sz="3200" b="1" dirty="0" smtClean="0"/>
          </a:p>
          <a:p>
            <a:pPr algn="l">
              <a:buFontTx/>
              <a:buChar char="-"/>
            </a:pPr>
            <a:r>
              <a:rPr lang="en-US" sz="3200" b="1" dirty="0" smtClean="0"/>
              <a:t>- have a short half- life in serum because the protein is very susceptible to </a:t>
            </a:r>
            <a:r>
              <a:rPr lang="en-US" sz="3200" b="1" dirty="0" err="1" smtClean="0"/>
              <a:t>proteolytic</a:t>
            </a:r>
            <a:r>
              <a:rPr lang="en-US" sz="3200" b="1" smtClean="0"/>
              <a:t>  attack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</a:t>
            </a:r>
            <a:r>
              <a:rPr lang="en-US" dirty="0" smtClean="0"/>
              <a:t> 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/>
              <a:t>- Is present in extremely low levels in the serum</a:t>
            </a:r>
          </a:p>
          <a:p>
            <a:pPr algn="l">
              <a:buNone/>
            </a:pPr>
            <a:endParaRPr lang="en-US" sz="3200" b="1" dirty="0" smtClean="0"/>
          </a:p>
          <a:p>
            <a:pPr algn="l">
              <a:buNone/>
            </a:pPr>
            <a:r>
              <a:rPr lang="en-US" sz="3200" b="1" dirty="0" smtClean="0"/>
              <a:t>- It found on the surface of </a:t>
            </a:r>
            <a:r>
              <a:rPr lang="en-US" sz="3200" b="1" smtClean="0"/>
              <a:t>the mast </a:t>
            </a:r>
            <a:r>
              <a:rPr lang="en-US" sz="3200" b="1" dirty="0" smtClean="0"/>
              <a:t>cells &amp; </a:t>
            </a:r>
            <a:r>
              <a:rPr lang="en-US" sz="3200" b="1" dirty="0" err="1" smtClean="0"/>
              <a:t>basophils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l">
              <a:buNone/>
            </a:pPr>
            <a:r>
              <a:rPr lang="en-US" sz="3200" b="1" dirty="0" smtClean="0"/>
              <a:t>The immune system  is split into 2 functional divisions: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/>
              <a:t>Innate immunity                            acquired or adaptive</a:t>
            </a:r>
          </a:p>
          <a:p>
            <a:pPr algn="l">
              <a:buNone/>
            </a:pPr>
            <a:r>
              <a:rPr lang="en-US" b="1" dirty="0" smtClean="0"/>
              <a:t>            natural or native                                                         </a:t>
            </a:r>
            <a:r>
              <a:rPr lang="en-US" dirty="0" smtClean="0"/>
              <a:t>the first line of </a:t>
            </a:r>
            <a:r>
              <a:rPr lang="en-US" dirty="0" err="1" smtClean="0"/>
              <a:t>defence</a:t>
            </a:r>
            <a:r>
              <a:rPr lang="en-US" dirty="0" smtClean="0"/>
              <a:t>                      specific response    against infectious agents                   to each infectious                                                                     agent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285984" y="2143116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000496" y="2143116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Innate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All </a:t>
            </a:r>
            <a:r>
              <a:rPr lang="en-US" b="1" dirty="0" err="1" smtClean="0"/>
              <a:t>multicellular</a:t>
            </a:r>
            <a:r>
              <a:rPr lang="en-US" b="1" dirty="0" smtClean="0"/>
              <a:t> organisms contain intrinsic mechanisms of </a:t>
            </a:r>
            <a:r>
              <a:rPr lang="en-US" b="1" dirty="0" err="1" smtClean="0"/>
              <a:t>defence</a:t>
            </a:r>
            <a:r>
              <a:rPr lang="en-US" b="1" dirty="0" smtClean="0"/>
              <a:t> against infections, which constitute innate immunity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mechanism of innate immunity respond to microbes &amp; not to non microbial substances</a:t>
            </a:r>
          </a:p>
          <a:p>
            <a:pPr algn="l">
              <a:buFontTx/>
              <a:buChar char="-"/>
            </a:pPr>
            <a:r>
              <a:rPr lang="en-US" b="1" dirty="0" smtClean="0"/>
              <a:t>Are specific for structures present on various classes of microbes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- are mediated by receptors encoded in the germ line</a:t>
            </a:r>
          </a:p>
          <a:p>
            <a:pPr algn="l">
              <a:buFontTx/>
              <a:buChar char="-"/>
            </a:pPr>
            <a:r>
              <a:rPr lang="en-US" b="1" dirty="0" smtClean="0"/>
              <a:t>- are not enhanced by repeat exposure to microbes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The adaptive immune system remembers the </a:t>
            </a:r>
          </a:p>
          <a:p>
            <a:pPr algn="ctr">
              <a:buNone/>
            </a:pPr>
            <a:r>
              <a:rPr lang="en-US" sz="3600" b="1" dirty="0" smtClean="0"/>
              <a:t>particular infectious agent &amp; can</a:t>
            </a:r>
          </a:p>
          <a:p>
            <a:pPr algn="ctr">
              <a:buNone/>
            </a:pPr>
            <a:r>
              <a:rPr lang="en-US" sz="3600" b="1" dirty="0" smtClean="0"/>
              <a:t> prevent it causing disease later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principle components of innate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1- epithelia :</a:t>
            </a:r>
            <a:r>
              <a:rPr lang="en-US" sz="3200" b="1" dirty="0" smtClean="0"/>
              <a:t> </a:t>
            </a:r>
          </a:p>
          <a:p>
            <a:pPr algn="l">
              <a:buNone/>
            </a:pPr>
            <a:endParaRPr lang="en-US" sz="3200" b="1" dirty="0" smtClean="0"/>
          </a:p>
          <a:p>
            <a:pPr algn="l">
              <a:buNone/>
            </a:pPr>
            <a:r>
              <a:rPr lang="en-US" sz="3200" b="1" dirty="0" smtClean="0"/>
              <a:t>provide physical barriers against microbes, produce antibiotics &amp; contain lymphocytes that may prevent infection</a:t>
            </a:r>
            <a:r>
              <a:rPr lang="en-US" dirty="0" smtClean="0"/>
              <a:t>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2- the principle phagocytes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neutrophils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monocytes</a:t>
            </a:r>
            <a:r>
              <a:rPr lang="en-US" sz="3200" b="1" dirty="0" smtClean="0"/>
              <a:t> – macrophages are blood cells that are recruited to sites of infection</a:t>
            </a:r>
          </a:p>
          <a:p>
            <a:pPr algn="l">
              <a:buNone/>
            </a:pPr>
            <a:endParaRPr lang="en-US" sz="3200" b="1" dirty="0" smtClean="0"/>
          </a:p>
          <a:p>
            <a:pPr algn="l">
              <a:buNone/>
            </a:pPr>
            <a:r>
              <a:rPr lang="en-US" sz="3200" b="1" dirty="0" err="1" smtClean="0"/>
              <a:t>Neutrophils</a:t>
            </a:r>
            <a:r>
              <a:rPr lang="en-US" sz="3200" b="1" dirty="0" smtClean="0"/>
              <a:t> &amp; macrophages recognize microbes by several receptors, ingest the microbes, secrete cytokines  ( elimination of microbes &amp; repair of infected tissues )  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3- natural killer cells  NK cells </a:t>
            </a:r>
            <a:r>
              <a:rPr lang="en-US" sz="3200" b="1" dirty="0" smtClean="0"/>
              <a:t>:</a:t>
            </a:r>
          </a:p>
          <a:p>
            <a:pPr algn="l">
              <a:buNone/>
            </a:pPr>
            <a:endParaRPr lang="en-US" sz="3200" b="1" dirty="0" smtClean="0"/>
          </a:p>
          <a:p>
            <a:pPr algn="l">
              <a:buNone/>
            </a:pPr>
            <a:r>
              <a:rPr lang="en-US" sz="3200" b="1" dirty="0" smtClean="0"/>
              <a:t>Kill host cells infected by intracellular microbes &amp; produce the cytokine which activates macrophages to kill </a:t>
            </a:r>
            <a:r>
              <a:rPr lang="en-US" sz="3200" b="1" dirty="0" err="1" smtClean="0"/>
              <a:t>phagocytosed</a:t>
            </a:r>
            <a:r>
              <a:rPr lang="en-US" sz="3200" b="1" dirty="0" smtClean="0"/>
              <a:t> microbes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4- the complement system </a:t>
            </a:r>
            <a:r>
              <a:rPr lang="en-US" sz="3200" b="1" dirty="0" smtClean="0"/>
              <a:t>:</a:t>
            </a:r>
          </a:p>
          <a:p>
            <a:pPr algn="l">
              <a:buNone/>
            </a:pPr>
            <a:r>
              <a:rPr lang="en-US" sz="3200" b="1" dirty="0" smtClean="0"/>
              <a:t>Is a family of proteins that are activated </a:t>
            </a:r>
            <a:r>
              <a:rPr lang="en-US" sz="3200" b="1" dirty="0" err="1" smtClean="0"/>
              <a:t>sequentialluy</a:t>
            </a:r>
            <a:r>
              <a:rPr lang="en-US" sz="3200" b="1" dirty="0" smtClean="0"/>
              <a:t> on encounter with some microbes &amp; by antibodies ( in the </a:t>
            </a:r>
            <a:r>
              <a:rPr lang="en-US" sz="3200" b="1" dirty="0" err="1" smtClean="0"/>
              <a:t>humoral</a:t>
            </a:r>
            <a:r>
              <a:rPr lang="en-US" sz="3200" b="1" dirty="0" smtClean="0"/>
              <a:t> arm of adaptive immunity )</a:t>
            </a:r>
          </a:p>
          <a:p>
            <a:pPr algn="l">
              <a:buNone/>
            </a:pPr>
            <a:endParaRPr lang="en-US" sz="3200" b="1" dirty="0" smtClean="0"/>
          </a:p>
          <a:p>
            <a:pPr algn="l">
              <a:buNone/>
            </a:pPr>
            <a:r>
              <a:rPr lang="en-US" sz="3200" b="1" dirty="0" smtClean="0"/>
              <a:t>Complement proteins coat ( </a:t>
            </a:r>
            <a:r>
              <a:rPr lang="en-US" sz="3200" b="1" dirty="0" err="1" smtClean="0"/>
              <a:t>opsonize</a:t>
            </a:r>
            <a:r>
              <a:rPr lang="en-US" sz="3200" b="1" dirty="0" smtClean="0"/>
              <a:t>) microbes for </a:t>
            </a:r>
            <a:r>
              <a:rPr lang="en-US" sz="3200" b="1" dirty="0" err="1" smtClean="0"/>
              <a:t>phagocytosis</a:t>
            </a:r>
            <a:r>
              <a:rPr lang="en-US" sz="3200" b="1" dirty="0" smtClean="0"/>
              <a:t>, stimulate inflammation, &amp; </a:t>
            </a:r>
            <a:r>
              <a:rPr lang="en-US" sz="3200" b="1" dirty="0" err="1" smtClean="0"/>
              <a:t>lyse</a:t>
            </a:r>
            <a:r>
              <a:rPr lang="en-US" sz="3200" b="1" dirty="0" smtClean="0"/>
              <a:t> microbes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5- cytokines of innate immunity function to :</a:t>
            </a:r>
          </a:p>
          <a:p>
            <a:pPr algn="l">
              <a:buNone/>
            </a:pPr>
            <a:r>
              <a:rPr lang="en-US" sz="3200" b="1" dirty="0" smtClean="0"/>
              <a:t>- Stimulate inflammation</a:t>
            </a:r>
          </a:p>
          <a:p>
            <a:pPr algn="l">
              <a:buNone/>
            </a:pPr>
            <a:r>
              <a:rPr lang="en-US" sz="3200" b="1" dirty="0" smtClean="0"/>
              <a:t>- Activate NK cells </a:t>
            </a:r>
          </a:p>
          <a:p>
            <a:pPr algn="l">
              <a:buNone/>
            </a:pPr>
            <a:r>
              <a:rPr lang="en-US" sz="3200" b="1" dirty="0" smtClean="0"/>
              <a:t>- Activate macrophages</a:t>
            </a:r>
          </a:p>
          <a:p>
            <a:pPr algn="l">
              <a:buNone/>
            </a:pPr>
            <a:r>
              <a:rPr lang="en-US" sz="3200" b="1" dirty="0" smtClean="0"/>
              <a:t>- Prevent viral infections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Adaptive immunity</a:t>
            </a:r>
          </a:p>
          <a:p>
            <a:pPr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SA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mediated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 – lymphocytes are the cells of cell mediated immunity,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Cell mediated immunity is the arm of the adaptive </a:t>
            </a:r>
            <a:endParaRPr lang="ar-SA" dirty="0" smtClean="0"/>
          </a:p>
          <a:p>
            <a:pPr algn="l"/>
            <a:r>
              <a:rPr lang="en-US" dirty="0" smtClean="0"/>
              <a:t>Immunity</a:t>
            </a:r>
          </a:p>
          <a:p>
            <a:pPr algn="l">
              <a:buNone/>
            </a:pPr>
            <a:endParaRPr lang="ar-SA" dirty="0" smtClean="0"/>
          </a:p>
          <a:p>
            <a:pPr algn="l"/>
            <a:r>
              <a:rPr lang="en-US" dirty="0" smtClean="0"/>
              <a:t>That combats </a:t>
            </a:r>
            <a:r>
              <a:rPr lang="en-US" dirty="0" smtClean="0">
                <a:solidFill>
                  <a:srgbClr val="FF0000"/>
                </a:solidFill>
              </a:rPr>
              <a:t>intracellular</a:t>
            </a:r>
            <a:r>
              <a:rPr lang="en-US" dirty="0" smtClean="0"/>
              <a:t> microbes which are ingested by phagocytes  &amp; live within these cells or microbes that infect non-</a:t>
            </a:r>
            <a:r>
              <a:rPr lang="en-US" dirty="0" err="1" smtClean="0"/>
              <a:t>phagocytic</a:t>
            </a:r>
            <a:r>
              <a:rPr lang="en-US" dirty="0" smtClean="0"/>
              <a:t> cells </a:t>
            </a:r>
            <a:endParaRPr lang="ar-SA" dirty="0" smtClean="0"/>
          </a:p>
          <a:p>
            <a:pPr algn="l">
              <a:buNone/>
            </a:pPr>
            <a:r>
              <a:rPr lang="ar-SA" dirty="0" smtClean="0"/>
              <a:t>  </a:t>
            </a:r>
            <a:r>
              <a:rPr lang="en-US" dirty="0" smtClean="0"/>
              <a:t>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The responses of T-lymphocytes consist of </a:t>
            </a:r>
            <a:r>
              <a:rPr lang="en-US" b="1" dirty="0" err="1" smtClean="0">
                <a:solidFill>
                  <a:srgbClr val="FF0000"/>
                </a:solidFill>
              </a:rPr>
              <a:t>squential</a:t>
            </a:r>
            <a:r>
              <a:rPr lang="en-US" b="1" dirty="0" smtClean="0">
                <a:solidFill>
                  <a:srgbClr val="FF0000"/>
                </a:solidFill>
              </a:rPr>
              <a:t> phases :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1- recognition of cell associated microbes by naive </a:t>
            </a:r>
            <a:endParaRPr lang="ar-SA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T-cells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2- expansion of the antigen specific clones by proliferation</a:t>
            </a:r>
          </a:p>
          <a:p>
            <a:pPr algn="l">
              <a:buFontTx/>
              <a:buChar char="-"/>
            </a:pPr>
            <a:endParaRPr lang="en-US" b="1" dirty="0" smtClean="0"/>
          </a:p>
          <a:p>
            <a:pPr algn="l">
              <a:buFontTx/>
              <a:buChar char="-"/>
            </a:pPr>
            <a:r>
              <a:rPr lang="en-US" b="1" dirty="0" smtClean="0"/>
              <a:t>3- differentiation of some of the progeny into </a:t>
            </a:r>
            <a:r>
              <a:rPr lang="en-US" b="1" dirty="0" err="1" smtClean="0"/>
              <a:t>effector</a:t>
            </a:r>
            <a:r>
              <a:rPr lang="en-US" b="1" dirty="0" smtClean="0"/>
              <a:t> cells &amp; memory cells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help arrives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T-helper cell receptor “docks” with the B cell’s </a:t>
            </a:r>
            <a:r>
              <a:rPr lang="en-US" dirty="0" err="1" smtClean="0"/>
              <a:t>MHComplex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 cells proliferate . . . </a:t>
            </a:r>
          </a:p>
        </p:txBody>
      </p:sp>
      <p:sp>
        <p:nvSpPr>
          <p:cNvPr id="21508" name="Oval 18"/>
          <p:cNvSpPr>
            <a:spLocks noChangeArrowheads="1"/>
          </p:cNvSpPr>
          <p:nvPr/>
        </p:nvSpPr>
        <p:spPr bwMode="auto">
          <a:xfrm>
            <a:off x="1143000" y="4648200"/>
            <a:ext cx="6096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5562600" y="50292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4419600" y="4114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5638800" y="41910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5029200" y="4495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4953000" y="5257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5410200" y="57150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4343400" y="48006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4343400" y="54864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3962400" y="6019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4800600" y="6019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19" name="Oval 33"/>
          <p:cNvSpPr>
            <a:spLocks noChangeArrowheads="1"/>
          </p:cNvSpPr>
          <p:nvPr/>
        </p:nvSpPr>
        <p:spPr bwMode="auto">
          <a:xfrm>
            <a:off x="1295400" y="48768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4038600" y="61722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4876800" y="61722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5105400" y="4572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4419600" y="4953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5486400" y="5867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5638800" y="5105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5715000" y="4343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5" name="Oval 43"/>
          <p:cNvSpPr>
            <a:spLocks noChangeArrowheads="1"/>
          </p:cNvSpPr>
          <p:nvPr/>
        </p:nvSpPr>
        <p:spPr bwMode="auto">
          <a:xfrm>
            <a:off x="4495800" y="42672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6" name="Oval 44"/>
          <p:cNvSpPr>
            <a:spLocks noChangeArrowheads="1"/>
          </p:cNvSpPr>
          <p:nvPr/>
        </p:nvSpPr>
        <p:spPr bwMode="auto">
          <a:xfrm>
            <a:off x="4419600" y="56388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5029200" y="5334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30" name="Line 46"/>
          <p:cNvSpPr>
            <a:spLocks noChangeShapeType="1"/>
          </p:cNvSpPr>
          <p:nvPr/>
        </p:nvSpPr>
        <p:spPr bwMode="auto">
          <a:xfrm>
            <a:off x="18288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31" name="AutoShape 47"/>
          <p:cNvSpPr>
            <a:spLocks noChangeArrowheads="1"/>
          </p:cNvSpPr>
          <p:nvPr/>
        </p:nvSpPr>
        <p:spPr bwMode="auto">
          <a:xfrm rot="-5444476">
            <a:off x="2743993" y="4571207"/>
            <a:ext cx="379413" cy="381000"/>
          </a:xfrm>
          <a:prstGeom prst="homePlat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32" name="AutoShape 48"/>
          <p:cNvSpPr>
            <a:spLocks noChangeArrowheads="1"/>
          </p:cNvSpPr>
          <p:nvPr/>
        </p:nvSpPr>
        <p:spPr bwMode="auto">
          <a:xfrm rot="-5126681">
            <a:off x="2628900" y="4000500"/>
            <a:ext cx="381000" cy="304800"/>
          </a:xfrm>
          <a:prstGeom prst="chevron">
            <a:avLst>
              <a:gd name="adj" fmla="val 3125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33" name="Line 50"/>
          <p:cNvSpPr>
            <a:spLocks noChangeShapeType="1"/>
          </p:cNvSpPr>
          <p:nvPr/>
        </p:nvSpPr>
        <p:spPr bwMode="auto">
          <a:xfrm flipH="1">
            <a:off x="3200400" y="3810000"/>
            <a:ext cx="4572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34" name="Text Box 51"/>
          <p:cNvSpPr txBox="1">
            <a:spLocks noChangeArrowheads="1"/>
          </p:cNvSpPr>
          <p:nvPr/>
        </p:nvSpPr>
        <p:spPr bwMode="auto">
          <a:xfrm>
            <a:off x="3581400" y="3581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Antigen &amp; T-helper cell</a:t>
            </a:r>
          </a:p>
        </p:txBody>
      </p:sp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34290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 flipV="1">
            <a:off x="34290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86" name="Line 54"/>
          <p:cNvSpPr>
            <a:spLocks noChangeShapeType="1"/>
          </p:cNvSpPr>
          <p:nvPr/>
        </p:nvSpPr>
        <p:spPr bwMode="auto">
          <a:xfrm>
            <a:off x="3505200" y="5105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3429000" y="5334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39" name="Oval 56"/>
          <p:cNvSpPr>
            <a:spLocks noChangeArrowheads="1"/>
          </p:cNvSpPr>
          <p:nvPr/>
        </p:nvSpPr>
        <p:spPr bwMode="auto">
          <a:xfrm>
            <a:off x="2590800" y="36576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40" name="Oval 57"/>
          <p:cNvSpPr>
            <a:spLocks noChangeArrowheads="1"/>
          </p:cNvSpPr>
          <p:nvPr/>
        </p:nvSpPr>
        <p:spPr bwMode="auto">
          <a:xfrm>
            <a:off x="2514600" y="4724400"/>
            <a:ext cx="7620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41" name="Oval 58"/>
          <p:cNvSpPr>
            <a:spLocks noChangeArrowheads="1"/>
          </p:cNvSpPr>
          <p:nvPr/>
        </p:nvSpPr>
        <p:spPr bwMode="auto">
          <a:xfrm>
            <a:off x="2667000" y="4953000"/>
            <a:ext cx="381000" cy="3810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1542" name="Line 60"/>
          <p:cNvSpPr>
            <a:spLocks noChangeShapeType="1"/>
          </p:cNvSpPr>
          <p:nvPr/>
        </p:nvSpPr>
        <p:spPr bwMode="auto">
          <a:xfrm>
            <a:off x="2743200" y="4343400"/>
            <a:ext cx="152400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6248400" y="5334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Proliferation of cell line</a:t>
            </a:r>
          </a:p>
        </p:txBody>
      </p:sp>
      <p:sp>
        <p:nvSpPr>
          <p:cNvPr id="21544" name="Text Box 62"/>
          <p:cNvSpPr txBox="1">
            <a:spLocks noChangeArrowheads="1"/>
          </p:cNvSpPr>
          <p:nvPr/>
        </p:nvSpPr>
        <p:spPr bwMode="auto">
          <a:xfrm>
            <a:off x="1066800" y="53340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Naïve cell</a:t>
            </a:r>
          </a:p>
        </p:txBody>
      </p:sp>
    </p:spTree>
    <p:extLst>
      <p:ext uri="{BB962C8B-B14F-4D97-AF65-F5344CB8AC3E}">
        <p14:creationId xmlns:p14="http://schemas.microsoft.com/office/powerpoint/2010/main" val="26850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 animBg="1"/>
      <p:bldP spid="18454" grpId="0" animBg="1"/>
      <p:bldP spid="18455" grpId="0" animBg="1"/>
      <p:bldP spid="18456" grpId="0" animBg="1"/>
      <p:bldP spid="18457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84" grpId="0" animBg="1"/>
      <p:bldP spid="18485" grpId="0" animBg="1"/>
      <p:bldP spid="18486" grpId="0" animBg="1"/>
      <p:bldP spid="18487" grpId="0" animBg="1"/>
      <p:bldP spid="1849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 cells differentiate into . . 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772400" cy="4114800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Antibody producing cells </a:t>
            </a:r>
            <a:r>
              <a:rPr lang="en-US" dirty="0" smtClean="0">
                <a:latin typeface="Georgia" pitchFamily="18" charset="0"/>
              </a:rPr>
              <a:t>[attack mode]</a:t>
            </a:r>
          </a:p>
          <a:p>
            <a:pPr lvl="1">
              <a:defRPr/>
            </a:pPr>
            <a:r>
              <a:rPr lang="en-US" smtClean="0"/>
              <a:t>Memory cells </a:t>
            </a:r>
            <a:r>
              <a:rPr lang="en-US" smtClean="0">
                <a:latin typeface="Georgia" pitchFamily="18" charset="0"/>
              </a:rPr>
              <a:t>[remembers &amp; future protection]</a:t>
            </a:r>
            <a:endParaRPr lang="en-US" smtClean="0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143000" y="4648200"/>
            <a:ext cx="6096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562600" y="50292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419600" y="4114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638800" y="41910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029200" y="4495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953000" y="5257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7696200" y="55626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5410200" y="57150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343400" y="48006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4343400" y="54864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962400" y="6019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4800600" y="60198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1295400" y="48768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7772400" y="5715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4038600" y="61722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876800" y="61722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105400" y="4572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419600" y="4953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5486400" y="5867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5638800" y="5105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5715000" y="4343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4495800" y="42672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4419600" y="56388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5029200" y="53340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18288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 rot="-5444476">
            <a:off x="2743993" y="4418807"/>
            <a:ext cx="379413" cy="381000"/>
          </a:xfrm>
          <a:prstGeom prst="homePlat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auto">
          <a:xfrm rot="-5126681">
            <a:off x="2628900" y="3924300"/>
            <a:ext cx="381000" cy="304800"/>
          </a:xfrm>
          <a:prstGeom prst="chevron">
            <a:avLst>
              <a:gd name="adj" fmla="val 31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H="1">
            <a:off x="3200400" y="3810000"/>
            <a:ext cx="4572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581400" y="3581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Antigen &amp; T-helper cel</a:t>
            </a:r>
            <a:r>
              <a:rPr lang="en-US" dirty="0">
                <a:solidFill>
                  <a:srgbClr val="FFFF99"/>
                </a:solidFill>
              </a:rPr>
              <a:t>l</a:t>
            </a:r>
            <a:endParaRPr lang="en-US" dirty="0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34290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 flipV="1">
            <a:off x="34290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3505200" y="5105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3429000" y="5334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590800" y="3581400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2514600" y="4572000"/>
            <a:ext cx="7620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2667000" y="4800600"/>
            <a:ext cx="381000" cy="3810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2743200" y="4191000"/>
            <a:ext cx="152400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64008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6096000" y="571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7848600" y="4343400"/>
            <a:ext cx="381000" cy="3048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7391400" y="617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memory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7391400" y="4800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3260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27659" grpId="0" animBg="1"/>
      <p:bldP spid="27666" grpId="0" animBg="1"/>
      <p:bldP spid="27690" grpId="0" animBg="1"/>
      <p:bldP spid="27691" grpId="0" animBg="1"/>
      <p:bldP spid="27692" grpId="0" animBg="1"/>
      <p:bldP spid="27693" grpId="0" autoUpdateAnimBg="0"/>
      <p:bldP spid="276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immune system consists of :                 </a:t>
            </a:r>
          </a:p>
          <a:p>
            <a:pPr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number of organs                  several different 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cell types</a:t>
            </a:r>
          </a:p>
          <a:p>
            <a:pPr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</a:p>
          <a:p>
            <a:pPr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tissue cells</a:t>
            </a:r>
          </a:p>
          <a:p>
            <a:pPr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W. B.CS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STEM CELLS IN THE </a:t>
            </a:r>
          </a:p>
          <a:p>
            <a:pPr rtl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BONE MARROW                         R . B .CS 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endParaRPr lang="ar-S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قوس كبير أيسر 4"/>
          <p:cNvSpPr/>
          <p:nvPr/>
        </p:nvSpPr>
        <p:spPr>
          <a:xfrm>
            <a:off x="5286380" y="4286256"/>
            <a:ext cx="357190" cy="12858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3143240" y="2571744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4500562" y="2571744"/>
            <a:ext cx="150019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6750859" y="403622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cell mediated immunity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There are 2 types of cell mediated immune reactions: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CD4+ helper T cells       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CD8+ </a:t>
            </a:r>
            <a:r>
              <a:rPr lang="en-US" b="1" dirty="0" err="1" smtClean="0">
                <a:solidFill>
                  <a:srgbClr val="002060"/>
                </a:solidFill>
              </a:rPr>
              <a:t>cytotoxic</a:t>
            </a:r>
            <a:r>
              <a:rPr lang="en-US" b="1" dirty="0" smtClean="0">
                <a:solidFill>
                  <a:srgbClr val="002060"/>
                </a:solidFill>
              </a:rPr>
              <a:t> T lymphocytes                                                                   CTLs</a:t>
            </a:r>
            <a:endParaRPr lang="ar-SA" b="1" dirty="0">
              <a:solidFill>
                <a:srgbClr val="002060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786050" y="2500306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357686" y="2500306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CD4+ Helper T Cells : </a:t>
            </a:r>
          </a:p>
          <a:p>
            <a:pPr algn="l">
              <a:buNone/>
            </a:pPr>
            <a:r>
              <a:rPr lang="en-US" b="1" dirty="0" smtClean="0"/>
              <a:t>Activate phagocytes to destroy microbes residing in the vesicles of these phagocytes</a:t>
            </a:r>
          </a:p>
          <a:p>
            <a:pPr algn="l">
              <a:buNone/>
            </a:pPr>
            <a:r>
              <a:rPr lang="en-US" b="1" dirty="0" smtClean="0"/>
              <a:t>CD4+ Cells + microbes               cytokine secretion               </a:t>
            </a:r>
            <a:endParaRPr lang="ar-SA" b="1" dirty="0" smtClean="0"/>
          </a:p>
          <a:p>
            <a:pPr algn="l">
              <a:buNone/>
            </a:pPr>
            <a:endParaRPr lang="ar-SA" b="1" dirty="0" smtClean="0"/>
          </a:p>
          <a:p>
            <a:pPr algn="l">
              <a:buNone/>
            </a:pPr>
            <a:r>
              <a:rPr lang="ar-SA" b="1" dirty="0" smtClean="0"/>
              <a:t>     </a:t>
            </a:r>
            <a:r>
              <a:rPr lang="en-US" b="1" dirty="0" smtClean="0"/>
              <a:t>                                                          inflammation                                        macrophage activation , killing of ingested microbes           </a:t>
            </a:r>
          </a:p>
          <a:p>
            <a:pPr algn="l">
              <a:buNone/>
            </a:pPr>
            <a:r>
              <a:rPr lang="en-US" b="1" dirty="0" smtClean="0"/>
              <a:t>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CD8+ T lymphocytes cells :</a:t>
            </a:r>
          </a:p>
          <a:p>
            <a:pPr algn="l">
              <a:buNone/>
            </a:pPr>
            <a:r>
              <a:rPr lang="en-US" b="1" dirty="0" smtClean="0"/>
              <a:t>Kill any cell containing </a:t>
            </a:r>
            <a:r>
              <a:rPr lang="en-US" b="1" dirty="0" err="1" smtClean="0"/>
              <a:t>microbs</a:t>
            </a:r>
            <a:r>
              <a:rPr lang="en-US" b="1" dirty="0" smtClean="0"/>
              <a:t> or microbial proteins in the cytoplasm ,  thereby eliminating the reservoir of infection</a:t>
            </a:r>
            <a:endParaRPr lang="ar-SA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071934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5857884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3571868" y="2786058"/>
            <a:ext cx="250033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Humoral</a:t>
            </a:r>
            <a:r>
              <a:rPr lang="en-US" dirty="0" smtClean="0"/>
              <a:t> immune response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ar-SA" b="1" dirty="0" smtClean="0"/>
          </a:p>
          <a:p>
            <a:pPr algn="l"/>
            <a:r>
              <a:rPr lang="en-US" b="1" dirty="0" err="1" smtClean="0"/>
              <a:t>Humoral</a:t>
            </a:r>
            <a:r>
              <a:rPr lang="en-US" b="1" dirty="0" smtClean="0"/>
              <a:t> immunity is mediated by antibodies</a:t>
            </a:r>
          </a:p>
          <a:p>
            <a:pPr algn="l">
              <a:buNone/>
            </a:pPr>
            <a:endParaRPr lang="en-US" b="1" dirty="0" smtClean="0"/>
          </a:p>
          <a:p>
            <a:pPr algn="l"/>
            <a:r>
              <a:rPr lang="en-US" b="1" dirty="0" smtClean="0"/>
              <a:t>The arm of the adaptive immune response</a:t>
            </a:r>
          </a:p>
          <a:p>
            <a:pPr algn="l">
              <a:buNone/>
            </a:pPr>
            <a:endParaRPr lang="en-US" b="1" dirty="0" smtClean="0"/>
          </a:p>
          <a:p>
            <a:pPr algn="l"/>
            <a:r>
              <a:rPr lang="en-US" b="1" dirty="0" smtClean="0"/>
              <a:t>That neutralize &amp; eliminate </a:t>
            </a:r>
            <a:r>
              <a:rPr lang="en-US" b="1" dirty="0" smtClean="0">
                <a:solidFill>
                  <a:srgbClr val="FF0000"/>
                </a:solidFill>
              </a:rPr>
              <a:t>extracellular</a:t>
            </a:r>
            <a:r>
              <a:rPr lang="en-US" b="1" dirty="0" smtClean="0"/>
              <a:t> microbes &amp; microbial toxins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l">
              <a:buNone/>
            </a:pPr>
            <a:r>
              <a:rPr lang="en-US" b="1" dirty="0" err="1" smtClean="0"/>
              <a:t>Humoral</a:t>
            </a:r>
            <a:r>
              <a:rPr lang="en-US" b="1" dirty="0" smtClean="0"/>
              <a:t> immunity is more important than cellular </a:t>
            </a:r>
            <a:r>
              <a:rPr lang="ar-SA" b="1" dirty="0" smtClean="0"/>
              <a:t> </a:t>
            </a:r>
            <a:r>
              <a:rPr lang="en-US" b="1" dirty="0" smtClean="0"/>
              <a:t>immunity in defending against microbes with capsules rich in polysaccharides &amp; lipids, &amp; against polysaccharides &amp; lipid toxins .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reason for this is 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 cells </a:t>
            </a:r>
            <a:r>
              <a:rPr lang="en-US" b="1" dirty="0" smtClean="0"/>
              <a:t>respond to&amp; produce antibodies specific for many types of molecules </a:t>
            </a:r>
            <a:r>
              <a:rPr lang="en-US" b="1" dirty="0" smtClean="0">
                <a:solidFill>
                  <a:srgbClr val="FF0000"/>
                </a:solidFill>
              </a:rPr>
              <a:t>but T cells </a:t>
            </a:r>
            <a:r>
              <a:rPr lang="en-US" b="1" dirty="0" smtClean="0"/>
              <a:t>, the mediators of cellular immunity recognize &amp; respond only to protein </a:t>
            </a:r>
            <a:r>
              <a:rPr lang="en-US" dirty="0" smtClean="0"/>
              <a:t>antigens </a:t>
            </a:r>
            <a:endParaRPr lang="ar-SA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Hypersensitivity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ar-SA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Def:</a:t>
            </a:r>
          </a:p>
          <a:p>
            <a:pPr algn="l">
              <a:buNone/>
            </a:pPr>
            <a:r>
              <a:rPr lang="en-US" b="1" dirty="0" smtClean="0"/>
              <a:t>Excessive  or inappropriate response to an antigenic stimulus ( bacteria, protein, </a:t>
            </a:r>
            <a:r>
              <a:rPr lang="en-US" b="1" dirty="0" err="1" smtClean="0"/>
              <a:t>hapten</a:t>
            </a:r>
            <a:r>
              <a:rPr lang="en-US" b="1" dirty="0" smtClean="0"/>
              <a:t>, serum or some drugs) previously the body infected with </a:t>
            </a:r>
            <a:r>
              <a:rPr lang="ar-EG" b="1" dirty="0" smtClean="0"/>
              <a:t> </a:t>
            </a:r>
            <a:r>
              <a:rPr lang="en-US" b="1" dirty="0" smtClean="0"/>
              <a:t>them. </a:t>
            </a:r>
          </a:p>
          <a:p>
            <a:pPr algn="l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harmful to the host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This reaction is rapid or slow after allergy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4 types of hypersensitivity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 anaphylactic : </a:t>
            </a:r>
          </a:p>
          <a:p>
            <a:pPr algn="l">
              <a:buNone/>
            </a:pPr>
            <a:r>
              <a:rPr lang="en-US" b="1" dirty="0" smtClean="0"/>
              <a:t>If a G.pig is injected with a small dose of an antigen ( egg albumin)                  no adverse effects are noted </a:t>
            </a:r>
          </a:p>
          <a:p>
            <a:pPr algn="l">
              <a:buNone/>
            </a:pPr>
            <a:r>
              <a:rPr lang="en-US" b="1" dirty="0" smtClean="0"/>
              <a:t>If a second injection  of the same antigen is given intravenously after an interval of about 2 weeks </a:t>
            </a:r>
          </a:p>
          <a:p>
            <a:pPr algn="l">
              <a:buNone/>
            </a:pPr>
            <a:endParaRPr lang="ar-SA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Symptoms :  </a:t>
            </a:r>
            <a:r>
              <a:rPr lang="en-US" b="1" dirty="0" smtClean="0"/>
              <a:t>asthma leads to death</a:t>
            </a:r>
          </a:p>
          <a:p>
            <a:pPr algn="l">
              <a:buNone/>
            </a:pPr>
            <a:r>
              <a:rPr lang="en-US" b="1" dirty="0" err="1" smtClean="0"/>
              <a:t>Ig</a:t>
            </a:r>
            <a:r>
              <a:rPr lang="en-US" b="1" dirty="0" smtClean="0"/>
              <a:t> E produced in this case</a:t>
            </a:r>
          </a:p>
          <a:p>
            <a:pPr algn="l">
              <a:buNone/>
            </a:pPr>
            <a:r>
              <a:rPr lang="en-US" b="1" dirty="0" smtClean="0"/>
              <a:t>A condition known as anaphylactic</a:t>
            </a:r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643174" y="300037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en-US" dirty="0" smtClean="0"/>
              <a:t>Antigen stimulates formation of AB ( </a:t>
            </a:r>
            <a:r>
              <a:rPr lang="en-US" dirty="0" err="1" smtClean="0"/>
              <a:t>IgE</a:t>
            </a:r>
            <a:r>
              <a:rPr lang="en-US" dirty="0" smtClean="0"/>
              <a:t>)</a:t>
            </a:r>
          </a:p>
          <a:p>
            <a:pPr algn="l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IgE</a:t>
            </a:r>
            <a:r>
              <a:rPr lang="en-US" dirty="0" smtClean="0"/>
              <a:t> fixes, by its Fc portion to mast cells and </a:t>
            </a:r>
            <a:endParaRPr lang="ar-EG" dirty="0" smtClean="0"/>
          </a:p>
          <a:p>
            <a:pPr algn="l">
              <a:buFontTx/>
              <a:buChar char="-"/>
            </a:pPr>
            <a:r>
              <a:rPr lang="en-US" dirty="0" smtClean="0"/>
              <a:t>basophiles ( cell bound </a:t>
            </a:r>
            <a:r>
              <a:rPr lang="en-US" dirty="0" err="1" smtClean="0"/>
              <a:t>IgE</a:t>
            </a:r>
            <a:r>
              <a:rPr lang="en-US" dirty="0" smtClean="0"/>
              <a:t>)</a:t>
            </a:r>
          </a:p>
          <a:p>
            <a:pPr algn="l">
              <a:buFontTx/>
              <a:buChar char="-"/>
            </a:pPr>
            <a:r>
              <a:rPr lang="ar-EG" dirty="0" smtClean="0"/>
              <a:t> </a:t>
            </a:r>
            <a:r>
              <a:rPr lang="en-US" dirty="0" smtClean="0"/>
              <a:t>Re-exposure to the same sensitizing antigen ( allergen), it cross – links the Fab portion of mast cells and release of preformed mediators ( Immediate phase): within minutes, vasodilatation …….., ready preformed mediators (histamine)</a:t>
            </a:r>
          </a:p>
          <a:p>
            <a:pPr algn="l">
              <a:buFontTx/>
              <a:buChar char="-"/>
            </a:pPr>
            <a:r>
              <a:rPr lang="en-US" dirty="0" smtClean="0"/>
              <a:t>Cytokines produced by mast cells ( TNF, IL-4&amp; IL5) stimulate the recruitment of leukocytes, which cause the late phase reaction ( 6hours after exposure, erythema, edema……..</a:t>
            </a:r>
            <a:r>
              <a:rPr lang="en-US" dirty="0" err="1" smtClean="0"/>
              <a:t>broncospasm</a:t>
            </a:r>
            <a:r>
              <a:rPr lang="en-US" dirty="0" smtClean="0"/>
              <a:t> . Mediators ( </a:t>
            </a:r>
            <a:r>
              <a:rPr lang="en-US" dirty="0" err="1" smtClean="0"/>
              <a:t>leukotriens</a:t>
            </a:r>
            <a:r>
              <a:rPr lang="en-US" dirty="0" smtClean="0"/>
              <a:t>).</a:t>
            </a:r>
            <a:r>
              <a:rPr lang="ar-EG" dirty="0" smtClean="0"/>
              <a:t>-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272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type II : </a:t>
            </a:r>
            <a:r>
              <a:rPr lang="en-US" dirty="0" err="1" smtClean="0"/>
              <a:t>cytotoxic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/>
              <a:t>Type II reactions are initiated by the binding of an antibody ( </a:t>
            </a:r>
            <a:r>
              <a:rPr lang="en-US" b="1" dirty="0" err="1" smtClean="0"/>
              <a:t>IgM</a:t>
            </a:r>
            <a:r>
              <a:rPr lang="en-US" b="1" dirty="0" smtClean="0"/>
              <a:t> &amp; </a:t>
            </a:r>
            <a:r>
              <a:rPr lang="en-US" b="1" dirty="0" err="1" smtClean="0"/>
              <a:t>IgG</a:t>
            </a:r>
            <a:r>
              <a:rPr lang="en-US" b="1" dirty="0" smtClean="0"/>
              <a:t> )to an antigenic component on a cell surface ( drug , microbial product passively absorbed onto a cell surface)</a:t>
            </a:r>
          </a:p>
          <a:p>
            <a:pPr algn="l">
              <a:buNone/>
            </a:pPr>
            <a:r>
              <a:rPr lang="en-US" b="1" dirty="0" smtClean="0"/>
              <a:t>The cell that is covered with antibody is then destroyed by the immune system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Ex.: </a:t>
            </a:r>
            <a:r>
              <a:rPr lang="en-US" b="1" dirty="0" smtClean="0"/>
              <a:t>salmonella &amp; </a:t>
            </a:r>
            <a:r>
              <a:rPr lang="en-US" b="1" dirty="0" err="1" smtClean="0"/>
              <a:t>mycobacteria</a:t>
            </a:r>
            <a:r>
              <a:rPr lang="en-US" b="1" dirty="0" smtClean="0"/>
              <a:t> are associated with </a:t>
            </a:r>
            <a:r>
              <a:rPr lang="en-US" b="1" dirty="0" err="1" smtClean="0"/>
              <a:t>haemolytic</a:t>
            </a:r>
            <a:r>
              <a:rPr lang="en-US" b="1" dirty="0" smtClean="0"/>
              <a:t> </a:t>
            </a:r>
            <a:r>
              <a:rPr lang="en-US" b="1" dirty="0" err="1" smtClean="0"/>
              <a:t>anaemia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Due to </a:t>
            </a:r>
            <a:r>
              <a:rPr lang="en-US" b="1" dirty="0" smtClean="0"/>
              <a:t>an immune reaction against a </a:t>
            </a:r>
            <a:r>
              <a:rPr lang="en-US" b="1" dirty="0" err="1" smtClean="0"/>
              <a:t>lipopolysaccharide</a:t>
            </a:r>
            <a:r>
              <a:rPr lang="en-US" b="1" dirty="0" smtClean="0"/>
              <a:t> bacterial </a:t>
            </a:r>
            <a:r>
              <a:rPr lang="en-US" b="1" dirty="0" err="1" smtClean="0"/>
              <a:t>endotoxin</a:t>
            </a:r>
            <a:r>
              <a:rPr lang="en-US" b="1" dirty="0" smtClean="0"/>
              <a:t> that coated onto erythrocytes of </a:t>
            </a:r>
            <a:r>
              <a:rPr lang="ar-SA" b="1" dirty="0" smtClean="0"/>
              <a:t> </a:t>
            </a:r>
            <a:r>
              <a:rPr lang="en-US" b="1" dirty="0" smtClean="0"/>
              <a:t>the patient                     </a:t>
            </a:r>
            <a:r>
              <a:rPr lang="en-US" b="1" dirty="0" err="1" smtClean="0"/>
              <a:t>anaemia</a:t>
            </a:r>
            <a:r>
              <a:rPr lang="en-US" b="1" dirty="0" smtClean="0"/>
              <a:t>                 </a:t>
            </a:r>
            <a:endParaRPr lang="ar-SA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428860" y="607220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Activation of complement</a:t>
            </a:r>
          </a:p>
          <a:p>
            <a:pPr algn="l"/>
            <a:r>
              <a:rPr lang="en-US" dirty="0" smtClean="0"/>
              <a:t>Phagocytosis : mediated by </a:t>
            </a:r>
            <a:r>
              <a:rPr lang="en-US" dirty="0" err="1" smtClean="0"/>
              <a:t>opsonins</a:t>
            </a:r>
            <a:r>
              <a:rPr lang="en-US" dirty="0" smtClean="0"/>
              <a:t> on cells which detected by receptors on phagocytes</a:t>
            </a:r>
          </a:p>
          <a:p>
            <a:pPr algn="l"/>
            <a:r>
              <a:rPr lang="en-US" dirty="0" smtClean="0"/>
              <a:t>ADCC by </a:t>
            </a:r>
            <a:r>
              <a:rPr lang="en-US" dirty="0" err="1" smtClean="0"/>
              <a:t>Nk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434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type III : immune complex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/>
              <a:t>Sometimes , antibodies ( </a:t>
            </a:r>
            <a:r>
              <a:rPr lang="en-US" b="1" dirty="0" err="1" smtClean="0"/>
              <a:t>IgM</a:t>
            </a:r>
            <a:r>
              <a:rPr lang="en-US" b="1" dirty="0" smtClean="0"/>
              <a:t> &amp; </a:t>
            </a:r>
            <a:r>
              <a:rPr lang="en-US" b="1" dirty="0" err="1" smtClean="0"/>
              <a:t>IgG</a:t>
            </a:r>
            <a:r>
              <a:rPr lang="en-US" b="1" dirty="0" smtClean="0"/>
              <a:t> ) against soluble antigens may form complexes with the antigens &amp; the immune complexes may deposit in blood vessels in various tissues , causing inflammation &amp; </a:t>
            </a:r>
            <a:br>
              <a:rPr lang="en-US" b="1" dirty="0" smtClean="0"/>
            </a:br>
            <a:r>
              <a:rPr lang="en-US" b="1" dirty="0" smtClean="0"/>
              <a:t> tissue injury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Such diseases are called immune complex diseases </a:t>
            </a:r>
          </a:p>
          <a:p>
            <a:pPr algn="l">
              <a:buNone/>
            </a:pPr>
            <a:r>
              <a:rPr lang="ar-SA" b="1" dirty="0" smtClean="0"/>
              <a:t> </a:t>
            </a:r>
            <a:r>
              <a:rPr lang="en-US" b="1" dirty="0" smtClean="0"/>
              <a:t>&amp; represent type III hypersensitivity</a:t>
            </a:r>
          </a:p>
          <a:p>
            <a:pPr algn="l">
              <a:buNone/>
            </a:pPr>
            <a:r>
              <a:rPr lang="en-US" b="1" dirty="0" smtClean="0"/>
              <a:t>For example : </a:t>
            </a:r>
            <a:r>
              <a:rPr lang="en-US" b="1" dirty="0" err="1" smtClean="0"/>
              <a:t>Pencillin</a:t>
            </a:r>
            <a:r>
              <a:rPr lang="en-US" b="1" dirty="0" smtClean="0"/>
              <a:t> &amp; </a:t>
            </a:r>
            <a:r>
              <a:rPr lang="en-US" b="1" dirty="0" err="1" smtClean="0"/>
              <a:t>sulphonamides</a:t>
            </a:r>
            <a:r>
              <a:rPr lang="en-US" b="1" dirty="0" smtClean="0"/>
              <a:t> for susceptible patients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8"/>
          <p:cNvSpPr txBox="1">
            <a:spLocks noChangeArrowheads="1"/>
          </p:cNvSpPr>
          <p:nvPr/>
        </p:nvSpPr>
        <p:spPr bwMode="auto">
          <a:xfrm>
            <a:off x="493713" y="493713"/>
            <a:ext cx="81565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2"/>
                </a:solidFill>
                <a:latin typeface="Arial" pitchFamily="34" charset="0"/>
              </a:rPr>
              <a:t>Where do the cells of the Immune System 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(both innate &amp; adaptive)</a:t>
            </a:r>
            <a:r>
              <a:rPr lang="en-US" sz="3600" b="1" dirty="0">
                <a:solidFill>
                  <a:schemeClr val="bg2"/>
                </a:solidFill>
                <a:latin typeface="Arial" pitchFamily="34" charset="0"/>
              </a:rPr>
              <a:t> come from?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Hematopoiesis in the Bone Marrow: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</a:rPr>
              <a:t>Production of blood cells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</a:rPr>
              <a:t>Myeloid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  <a:latin typeface="Arial" pitchFamily="34" charset="0"/>
              </a:rPr>
              <a:t>		Lymphoid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Central Lymphoid Organs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</a:rPr>
              <a:t>Bone marrow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</a:rPr>
              <a:t>(Bursa of </a:t>
            </a:r>
            <a:r>
              <a:rPr lang="en-US" sz="2000" b="1" dirty="0" err="1">
                <a:solidFill>
                  <a:srgbClr val="0033CC"/>
                </a:solidFill>
                <a:latin typeface="Arial" pitchFamily="34" charset="0"/>
              </a:rPr>
              <a:t>Fabricius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</a:rPr>
              <a:t> in birds)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3200" b="1" dirty="0">
                <a:solidFill>
                  <a:srgbClr val="0033CC"/>
                </a:solidFill>
                <a:latin typeface="Arial" pitchFamily="34" charset="0"/>
              </a:rPr>
              <a:t>Thymus</a:t>
            </a:r>
          </a:p>
        </p:txBody>
      </p:sp>
      <p:cxnSp>
        <p:nvCxnSpPr>
          <p:cNvPr id="43011" name="Straight Arrow Connector 2"/>
          <p:cNvCxnSpPr>
            <a:cxnSpLocks noChangeShapeType="1"/>
          </p:cNvCxnSpPr>
          <p:nvPr/>
        </p:nvCxnSpPr>
        <p:spPr bwMode="auto">
          <a:xfrm flipH="1">
            <a:off x="6732240" y="2501900"/>
            <a:ext cx="1547812" cy="1919288"/>
          </a:xfrm>
          <a:prstGeom prst="straightConnector1">
            <a:avLst/>
          </a:prstGeom>
          <a:noFill/>
          <a:ln w="76200">
            <a:solidFill>
              <a:srgbClr val="A500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357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IV cell mediated or delayed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21497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Tx/>
              <a:buChar char="-"/>
            </a:pPr>
            <a:r>
              <a:rPr lang="en-US" b="1" dirty="0" smtClean="0"/>
              <a:t>Cell mediated hypersensitivity are seen in a number of chronic diseases due to </a:t>
            </a:r>
            <a:r>
              <a:rPr lang="en-US" b="1" dirty="0" err="1" smtClean="0"/>
              <a:t>mycobacteria</a:t>
            </a:r>
            <a:r>
              <a:rPr lang="en-US" b="1" dirty="0" smtClean="0"/>
              <a:t>, protozoa &amp; </a:t>
            </a:r>
            <a:endParaRPr lang="ar-SA" b="1" dirty="0" smtClean="0"/>
          </a:p>
          <a:p>
            <a:pPr marL="514350" indent="-514350" algn="l">
              <a:buFontTx/>
              <a:buChar char="-"/>
            </a:pPr>
            <a:r>
              <a:rPr lang="en-US" b="1" dirty="0" smtClean="0"/>
              <a:t>fungi</a:t>
            </a:r>
          </a:p>
          <a:p>
            <a:pPr marL="514350" indent="-514350" algn="l">
              <a:buNone/>
            </a:pPr>
            <a:endParaRPr lang="ar-SA" b="1" dirty="0" smtClean="0"/>
          </a:p>
          <a:p>
            <a:pPr marL="514350" indent="-51435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Because</a:t>
            </a:r>
            <a:r>
              <a:rPr lang="en-US" b="1" dirty="0" smtClean="0"/>
              <a:t> the host is unable to </a:t>
            </a:r>
            <a:r>
              <a:rPr lang="en-US" b="1" dirty="0" err="1" smtClean="0"/>
              <a:t>elimenate</a:t>
            </a:r>
            <a:r>
              <a:rPr lang="en-US" b="1" dirty="0" smtClean="0"/>
              <a:t> the micro-organism the antigens persist &amp; give rise to a chronic antigenic stimulus. </a:t>
            </a:r>
          </a:p>
          <a:p>
            <a:pPr marL="514350" indent="-514350" algn="l">
              <a:buNone/>
            </a:pPr>
            <a:endParaRPr lang="en-US" b="1" dirty="0" smtClean="0"/>
          </a:p>
          <a:p>
            <a:pPr marL="514350" indent="-514350" algn="l">
              <a:buNone/>
            </a:pPr>
            <a:r>
              <a:rPr lang="en-US" b="1" dirty="0" smtClean="0"/>
              <a:t>Continual release of  </a:t>
            </a:r>
            <a:r>
              <a:rPr lang="en-US" b="1" dirty="0" err="1" smtClean="0"/>
              <a:t>lymphokines</a:t>
            </a:r>
            <a:r>
              <a:rPr lang="en-US" b="1" dirty="0" smtClean="0"/>
              <a:t>  from sensitized T – lymphocyte cells  ( </a:t>
            </a:r>
            <a:r>
              <a:rPr lang="en-US" b="1" dirty="0" err="1" smtClean="0"/>
              <a:t>Th</a:t>
            </a:r>
            <a:r>
              <a:rPr lang="en-US" b="1" dirty="0" smtClean="0"/>
              <a:t> &amp; </a:t>
            </a:r>
            <a:r>
              <a:rPr lang="en-US" b="1" dirty="0" err="1" smtClean="0"/>
              <a:t>Tc</a:t>
            </a:r>
            <a:r>
              <a:rPr lang="en-US" b="1" dirty="0" smtClean="0"/>
              <a:t>)results in the accumulation of large numbers of activated macrophages </a:t>
            </a:r>
          </a:p>
          <a:p>
            <a:pPr marL="514350" indent="-514350" algn="l">
              <a:buNone/>
            </a:pPr>
            <a:r>
              <a:rPr lang="en-US" b="1" dirty="0" smtClean="0"/>
              <a:t>These cells can fuse together to form giant cells</a:t>
            </a:r>
          </a:p>
          <a:p>
            <a:pPr marL="514350" indent="-514350" algn="l">
              <a:buNone/>
            </a:pPr>
            <a:r>
              <a:rPr lang="en-US" b="1" dirty="0" smtClean="0"/>
              <a:t>Leads to tissue damage with the formation of a chronic </a:t>
            </a:r>
            <a:r>
              <a:rPr lang="en-US" b="1" dirty="0" err="1" smtClean="0"/>
              <a:t>granuloma</a:t>
            </a:r>
            <a:r>
              <a:rPr lang="en-US" b="1" dirty="0" smtClean="0"/>
              <a:t>                   cell death</a:t>
            </a:r>
          </a:p>
          <a:p>
            <a:pPr marL="514350" indent="-514350" algn="l">
              <a:buFont typeface="+mj-lt"/>
              <a:buAutoNum type="arabicPeriod"/>
            </a:pP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2285984" y="642939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53455</TotalTime>
  <Words>3203</Words>
  <Application>Microsoft Office PowerPoint</Application>
  <PresentationFormat>On-screen Show (4:3)</PresentationFormat>
  <Paragraphs>539</Paragraphs>
  <Slides>90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تدفق</vt:lpstr>
      <vt:lpstr>IMMUNITY &amp;  IMMUNOLOGY</vt:lpstr>
      <vt:lpstr>PowerPoint Presentation</vt:lpstr>
      <vt:lpstr>PowerPoint Presentation</vt:lpstr>
      <vt:lpstr>PowerPoint Presentation</vt:lpstr>
      <vt:lpstr>PowerPoint Presentation</vt:lpstr>
      <vt:lpstr>Acquired immunity</vt:lpstr>
      <vt:lpstr>PowerPoint Presentation</vt:lpstr>
      <vt:lpstr>PowerPoint Presentation</vt:lpstr>
      <vt:lpstr>PowerPoint Presentation</vt:lpstr>
      <vt:lpstr>PowerPoint Presentation</vt:lpstr>
      <vt:lpstr>Cells of the immune system</vt:lpstr>
      <vt:lpstr>PowerPoint Presentation</vt:lpstr>
      <vt:lpstr>PowerPoint Presentation</vt:lpstr>
      <vt:lpstr>Lymphoid cells</vt:lpstr>
      <vt:lpstr>PowerPoint Presentation</vt:lpstr>
      <vt:lpstr>Myeloid cells</vt:lpstr>
      <vt:lpstr>PowerPoint Presentation</vt:lpstr>
      <vt:lpstr>PowerPoint Presentation</vt:lpstr>
      <vt:lpstr>PowerPoint Presentation</vt:lpstr>
      <vt:lpstr>Cells of the immune system</vt:lpstr>
      <vt:lpstr>Polymorphonuclear lymphocytes  granulocytes</vt:lpstr>
      <vt:lpstr>  1- neutrophils ( microphages) multilobed nucleus: </vt:lpstr>
      <vt:lpstr>PowerPoint Presentation</vt:lpstr>
      <vt:lpstr>2- eosinophil ( acidophil)</vt:lpstr>
      <vt:lpstr>3- basophils</vt:lpstr>
      <vt:lpstr>4- monocytes ( macrophages)</vt:lpstr>
      <vt:lpstr>PowerPoint Presentation</vt:lpstr>
      <vt:lpstr>5- natural killer cells ( NK cells)</vt:lpstr>
      <vt:lpstr>6- killer cells ( K cells)</vt:lpstr>
      <vt:lpstr>7- LYMPHOCYTES</vt:lpstr>
      <vt:lpstr>immunity</vt:lpstr>
      <vt:lpstr>Antigens ( immunogens)</vt:lpstr>
      <vt:lpstr>PowerPoint Presentation</vt:lpstr>
      <vt:lpstr>PowerPoint Presentation</vt:lpstr>
      <vt:lpstr>2- molecular size</vt:lpstr>
      <vt:lpstr>3- specificity</vt:lpstr>
      <vt:lpstr>PowerPoint Presentation</vt:lpstr>
      <vt:lpstr>4- chemical complexity</vt:lpstr>
      <vt:lpstr>5- others</vt:lpstr>
      <vt:lpstr>Antigenic types</vt:lpstr>
      <vt:lpstr>PowerPoint Presentation</vt:lpstr>
      <vt:lpstr>PowerPoint Presentation</vt:lpstr>
      <vt:lpstr>PowerPoint Presentation</vt:lpstr>
      <vt:lpstr>PowerPoint Presentation</vt:lpstr>
      <vt:lpstr>Antigenic structure</vt:lpstr>
      <vt:lpstr>        </vt:lpstr>
      <vt:lpstr>Bacterial antigens</vt:lpstr>
      <vt:lpstr>Flagellar antigen  (H)</vt:lpstr>
      <vt:lpstr>3- capsular antigen (K)</vt:lpstr>
      <vt:lpstr>4- virulence antigen (Vi)</vt:lpstr>
      <vt:lpstr>5- spore antigen </vt:lpstr>
      <vt:lpstr>Immunoglobulins ( antibodies)</vt:lpstr>
      <vt:lpstr>PowerPoint Presentation</vt:lpstr>
      <vt:lpstr>PowerPoint Presentation</vt:lpstr>
      <vt:lpstr>PowerPoint Presentation</vt:lpstr>
      <vt:lpstr>      How Do B Cells Produce      Antibodies</vt:lpstr>
      <vt:lpstr>Antibody structure</vt:lpstr>
      <vt:lpstr>Antibody Structure</vt:lpstr>
      <vt:lpstr> Heavy Chain – 110 amino acids long 100 distinct V segments 30 D segments 6 J segments Enzymes choose one V segment, one D segment and one J segment and fuse them together 18,000 combinations in encoding antibody molecule this variable region to the constant region  </vt:lpstr>
      <vt:lpstr>Light Chain – 211 amino acids long 10,000 combinations Total of 180,000,000 distinct B cells Fusion is sloppy, can create other variants </vt:lpstr>
      <vt:lpstr>Epitopes: Antigen Regions that Interact with Antibodies</vt:lpstr>
      <vt:lpstr>Ig G</vt:lpstr>
      <vt:lpstr>IgA</vt:lpstr>
      <vt:lpstr>PowerPoint Presentation</vt:lpstr>
      <vt:lpstr>Ig M</vt:lpstr>
      <vt:lpstr>Ig D</vt:lpstr>
      <vt:lpstr>Ig E</vt:lpstr>
      <vt:lpstr>PowerPoint Presentation</vt:lpstr>
      <vt:lpstr>Innate immunity</vt:lpstr>
      <vt:lpstr>The principle components of innate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mediated immunity</vt:lpstr>
      <vt:lpstr>PowerPoint Presentation</vt:lpstr>
      <vt:lpstr>When help arrives . . .</vt:lpstr>
      <vt:lpstr>B cells differentiate into . . .</vt:lpstr>
      <vt:lpstr>Types of cell mediated immunity</vt:lpstr>
      <vt:lpstr>PowerPoint Presentation</vt:lpstr>
      <vt:lpstr>Humoral immune response</vt:lpstr>
      <vt:lpstr>PowerPoint Presentation</vt:lpstr>
      <vt:lpstr> Hypersensitivity</vt:lpstr>
      <vt:lpstr>There are 4 types of hypersensitivity</vt:lpstr>
      <vt:lpstr>Mechanism</vt:lpstr>
      <vt:lpstr>2- type II : cytotoxic</vt:lpstr>
      <vt:lpstr>Mechanism</vt:lpstr>
      <vt:lpstr>3- type III : immune complex </vt:lpstr>
      <vt:lpstr>Type IV cell mediated or delayed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</dc:title>
  <dc:creator>cv</dc:creator>
  <cp:lastModifiedBy>asrar</cp:lastModifiedBy>
  <cp:revision>169</cp:revision>
  <cp:lastPrinted>2016-11-30T11:59:48Z</cp:lastPrinted>
  <dcterms:created xsi:type="dcterms:W3CDTF">2012-08-05T20:54:24Z</dcterms:created>
  <dcterms:modified xsi:type="dcterms:W3CDTF">2018-11-30T00:32:58Z</dcterms:modified>
</cp:coreProperties>
</file>