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emf" ContentType="image/x-emf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515" autoAdjust="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tableStyles" Target="tableStyles.xml"/><Relationship Id="rId28" Type="http://schemas.openxmlformats.org/officeDocument/2006/relationships/presProps" Target="presProps.xml"/><Relationship Id="rId29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72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104866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10486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5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104865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10486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0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2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104863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104863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104864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5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6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104866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9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50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104865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b="1" dirty="0" lang="en-US"/>
              <a:t>- RHABDOVIR</a:t>
            </a:r>
            <a:r>
              <a:rPr b="1" dirty="0" lang="en-US"/>
              <a:t>I</a:t>
            </a:r>
            <a:r>
              <a:rPr b="1" dirty="0" lang="en-US"/>
              <a:t>DAE</a:t>
            </a:r>
            <a:endParaRPr b="1" dirty="0" lang="ar-SA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ar-SA"/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Autofit/>
          </a:bodyPr>
          <a:p>
            <a:pPr algn="just" indent="0" marL="0">
              <a:buNone/>
              <a:tabLst>
                <a:tab algn="l" pos="225425"/>
              </a:tabLst>
            </a:pPr>
            <a:r>
              <a:rPr b="1" dirty="0" sz="2400" lang="en-US" smtClean="0"/>
              <a:t>Physicochemical </a:t>
            </a:r>
            <a:r>
              <a:rPr b="1" dirty="0" sz="2400" lang="en-US"/>
              <a:t>characters</a:t>
            </a:r>
            <a:r>
              <a:rPr b="1" dirty="0" sz="2400" lang="en-US" smtClean="0"/>
              <a:t>:</a:t>
            </a:r>
          </a:p>
          <a:p>
            <a:pPr algn="just" indent="-182563" marL="182563">
              <a:spcBef>
                <a:spcPts val="0"/>
              </a:spcBef>
              <a:buNone/>
              <a:tabLst>
                <a:tab algn="l" pos="225425"/>
              </a:tabLst>
            </a:pPr>
            <a:r>
              <a:rPr dirty="0" sz="2400" lang="en-US" smtClean="0"/>
              <a:t>•The virus resist:</a:t>
            </a:r>
          </a:p>
          <a:p>
            <a:pPr algn="just" defTabSz="715963" indent="-160338" lvl="1" marL="711200">
              <a:spcBef>
                <a:spcPts val="0"/>
              </a:spcBef>
              <a:tabLst>
                <a:tab algn="l" pos="225425"/>
              </a:tabLst>
            </a:pPr>
            <a:r>
              <a:rPr dirty="0" sz="2400" lang="en-US" smtClean="0"/>
              <a:t>autolysis and putrefaction </a:t>
            </a:r>
            <a:r>
              <a:rPr dirty="0" sz="2400" lang="en-US"/>
              <a:t>(7-10 </a:t>
            </a:r>
            <a:r>
              <a:rPr dirty="0" sz="2400" lang="en-US" smtClean="0"/>
              <a:t>days in autolysed brain tissues).</a:t>
            </a:r>
          </a:p>
          <a:p>
            <a:pPr algn="just" defTabSz="715963" indent="-160338" lvl="1" marL="711200">
              <a:spcBef>
                <a:spcPts val="0"/>
              </a:spcBef>
              <a:tabLst>
                <a:tab algn="l" pos="225425"/>
              </a:tabLst>
            </a:pPr>
            <a:r>
              <a:rPr dirty="0" sz="2400" lang="en-US"/>
              <a:t>Nervous tissues in 50%glycerol for months .</a:t>
            </a:r>
          </a:p>
          <a:p>
            <a:pPr algn="just" indent="-225425" marL="225425">
              <a:spcBef>
                <a:spcPts val="0"/>
              </a:spcBef>
              <a:buNone/>
              <a:tabLst>
                <a:tab algn="l" pos="225425"/>
              </a:tabLst>
            </a:pPr>
            <a:r>
              <a:rPr dirty="0" sz="2400" lang="en-US" smtClean="0"/>
              <a:t>•Temperature:</a:t>
            </a:r>
          </a:p>
          <a:p>
            <a:pPr algn="just" indent="-246063" marL="533400">
              <a:spcBef>
                <a:spcPts val="0"/>
              </a:spcBef>
              <a:buFont typeface="Courier New" pitchFamily="49" charset="0"/>
              <a:buChar char="o"/>
              <a:tabLst>
                <a:tab algn="l" pos="533400"/>
              </a:tabLst>
            </a:pPr>
            <a:r>
              <a:rPr dirty="0" sz="2400" lang="en-US" smtClean="0"/>
              <a:t>Resist in 4°C for several weeks and at lower temperatures for many months and </a:t>
            </a:r>
            <a:r>
              <a:rPr dirty="0" sz="2400" lang="en-US" err="1" smtClean="0"/>
              <a:t>lyophilization</a:t>
            </a:r>
            <a:r>
              <a:rPr dirty="0" sz="2400" lang="en-US" smtClean="0"/>
              <a:t>. </a:t>
            </a:r>
          </a:p>
          <a:p>
            <a:pPr algn="just" indent="-246063" marL="533400">
              <a:spcBef>
                <a:spcPts val="0"/>
              </a:spcBef>
              <a:buFont typeface="Courier New" pitchFamily="49" charset="0"/>
              <a:buChar char="o"/>
              <a:tabLst>
                <a:tab algn="l" pos="533400"/>
              </a:tabLst>
            </a:pPr>
            <a:r>
              <a:rPr dirty="0" sz="2400" lang="en-US" smtClean="0"/>
              <a:t>Inactivated by repeated </a:t>
            </a:r>
            <a:r>
              <a:rPr dirty="0" sz="2400" lang="en-US"/>
              <a:t>freezing and </a:t>
            </a:r>
            <a:r>
              <a:rPr dirty="0" sz="2400" lang="en-US" smtClean="0"/>
              <a:t>thawing. </a:t>
            </a:r>
            <a:endParaRPr dirty="0" sz="2400" lang="en-US"/>
          </a:p>
          <a:p>
            <a:pPr algn="just" indent="-246063" marL="533400">
              <a:spcBef>
                <a:spcPts val="0"/>
              </a:spcBef>
              <a:buFont typeface="Courier New" pitchFamily="49" charset="0"/>
              <a:buChar char="o"/>
              <a:tabLst>
                <a:tab algn="l" pos="533400"/>
              </a:tabLst>
            </a:pPr>
            <a:r>
              <a:rPr dirty="0" sz="2400" lang="en-US" smtClean="0"/>
              <a:t>Labile at room temperature after only a few days. </a:t>
            </a:r>
          </a:p>
          <a:p>
            <a:pPr algn="just" indent="-246063" marL="533400">
              <a:spcBef>
                <a:spcPts val="0"/>
              </a:spcBef>
              <a:buFont typeface="Courier New" pitchFamily="49" charset="0"/>
              <a:buChar char="o"/>
              <a:tabLst>
                <a:tab algn="l" pos="533400"/>
              </a:tabLst>
            </a:pPr>
            <a:r>
              <a:rPr dirty="0" sz="2400" lang="en-US" smtClean="0"/>
              <a:t>Inactivated </a:t>
            </a:r>
            <a:r>
              <a:rPr dirty="0" sz="2400" lang="en-US"/>
              <a:t>by boiling for 2 </a:t>
            </a:r>
            <a:r>
              <a:rPr dirty="0" sz="2400" lang="en-US" smtClean="0"/>
              <a:t>min. </a:t>
            </a:r>
            <a:r>
              <a:rPr dirty="0" sz="2400" lang="en-US"/>
              <a:t>and at 56°C for 15-30 minutes.</a:t>
            </a:r>
          </a:p>
          <a:p>
            <a:pPr algn="just" indent="-225425" marL="225425">
              <a:spcBef>
                <a:spcPts val="0"/>
              </a:spcBef>
              <a:buNone/>
              <a:tabLst>
                <a:tab algn="l" pos="225425"/>
              </a:tabLst>
            </a:pPr>
            <a:r>
              <a:rPr dirty="0" sz="2400" lang="en-US" smtClean="0"/>
              <a:t>• Inactivated by: </a:t>
            </a:r>
          </a:p>
          <a:p>
            <a:pPr algn="just" indent="-225425" marL="712788">
              <a:spcBef>
                <a:spcPts val="0"/>
              </a:spcBef>
              <a:buNone/>
              <a:tabLst>
                <a:tab algn="l" pos="533400"/>
              </a:tabLst>
            </a:pPr>
            <a:r>
              <a:rPr dirty="0" sz="2400" lang="en-US" smtClean="0"/>
              <a:t>•Exposure to UV, proteolytic enzymes, acid pH, bile salts, formalin and 20% ether.</a:t>
            </a:r>
          </a:p>
          <a:p>
            <a:pPr algn="just" indent="-225425" marL="712788">
              <a:spcBef>
                <a:spcPts val="0"/>
              </a:spcBef>
              <a:buNone/>
              <a:tabLst>
                <a:tab algn="l" pos="533400"/>
              </a:tabLst>
            </a:pPr>
            <a:r>
              <a:rPr dirty="0" sz="2400" lang="en-US" smtClean="0"/>
              <a:t>•Exposure for 15 minutes to 1% </a:t>
            </a:r>
            <a:r>
              <a:rPr dirty="0" sz="2400" lang="en-US" err="1" smtClean="0"/>
              <a:t>formol</a:t>
            </a:r>
            <a:r>
              <a:rPr dirty="0" sz="2400" lang="en-US" smtClean="0"/>
              <a:t>, 3% cresol or 0.1% mercuric chloride. </a:t>
            </a:r>
          </a:p>
          <a:p>
            <a:pPr algn="just" indent="-225425" marL="225425">
              <a:buNone/>
              <a:tabLst>
                <a:tab algn="l" pos="225425"/>
              </a:tabLst>
            </a:pPr>
            <a:r>
              <a:rPr dirty="0" sz="2400" lang="en-US" smtClean="0"/>
              <a:t>•Preservation: PBS at pH 7-9 containing 2% inactivated normal guinea -pig serum or 0.75% bovine albumin, -70°C .</a:t>
            </a:r>
            <a:endParaRPr dirty="0" sz="2400" lang="en-US"/>
          </a:p>
        </p:txBody>
      </p:sp>
    </p:spTree>
  </p:cSld>
  <p:clrMapOvr>
    <a:masterClrMapping/>
  </p:clrMapOvr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>
            <a:noAutofit/>
          </a:bodyPr>
          <a:p>
            <a:pPr>
              <a:buNone/>
            </a:pPr>
            <a:r>
              <a:rPr b="1" dirty="0" lang="en-US" smtClean="0"/>
              <a:t>*Antigenic properties:</a:t>
            </a:r>
          </a:p>
          <a:p>
            <a:pPr algn="just" indent="0" marL="0">
              <a:buNone/>
            </a:pPr>
            <a:r>
              <a:rPr b="1" dirty="0" lang="en-US" smtClean="0"/>
              <a:t>Surface glycoproteins (G) </a:t>
            </a:r>
            <a:r>
              <a:rPr dirty="0" lang="en-US" smtClean="0"/>
              <a:t>are the type specific Ag, induce production of neutralizing antibodies </a:t>
            </a:r>
            <a:r>
              <a:rPr dirty="0" lang="en-US" smtClean="0"/>
              <a:t>that cause </a:t>
            </a:r>
            <a:r>
              <a:rPr dirty="0" lang="en-US" smtClean="0"/>
              <a:t>protection </a:t>
            </a:r>
            <a:r>
              <a:rPr dirty="0" lang="en-US"/>
              <a:t>of animals against subsequent challenge with rabies </a:t>
            </a:r>
            <a:r>
              <a:rPr dirty="0" lang="en-US" smtClean="0"/>
              <a:t>virus. </a:t>
            </a:r>
          </a:p>
          <a:p>
            <a:pPr algn="just" indent="0" marL="0">
              <a:buNone/>
            </a:pPr>
            <a:r>
              <a:rPr dirty="0" lang="en-US" smtClean="0"/>
              <a:t>All </a:t>
            </a:r>
            <a:r>
              <a:rPr dirty="0" lang="en-US" smtClean="0"/>
              <a:t>strains of rabies virus are </a:t>
            </a:r>
            <a:r>
              <a:rPr dirty="0" lang="en-US" err="1" smtClean="0"/>
              <a:t>antigenically</a:t>
            </a:r>
            <a:r>
              <a:rPr dirty="0" lang="en-US" smtClean="0"/>
              <a:t> homogeneous, detected by SNT. </a:t>
            </a:r>
          </a:p>
          <a:p>
            <a:pPr indent="0" marL="0">
              <a:buNone/>
            </a:pPr>
            <a:endParaRPr dirty="0" lang="en-US" smtClean="0"/>
          </a:p>
          <a:p>
            <a:pPr algn="just" indent="0" marL="0">
              <a:buNone/>
            </a:pPr>
            <a:r>
              <a:rPr dirty="0" lang="en-US" smtClean="0"/>
              <a:t>Antigenic </a:t>
            </a:r>
            <a:r>
              <a:rPr dirty="0" lang="en-US"/>
              <a:t>relationship </a:t>
            </a:r>
            <a:r>
              <a:rPr dirty="0" lang="en-US" smtClean="0"/>
              <a:t>between rabies virus and other </a:t>
            </a:r>
            <a:r>
              <a:rPr dirty="0" lang="en-US" err="1" smtClean="0"/>
              <a:t>lysaviruses</a:t>
            </a:r>
            <a:r>
              <a:rPr dirty="0" lang="en-US"/>
              <a:t> </a:t>
            </a:r>
            <a:r>
              <a:rPr dirty="0" lang="en-US" smtClean="0"/>
              <a:t>and </a:t>
            </a:r>
            <a:r>
              <a:rPr dirty="0" lang="en-US" err="1" smtClean="0"/>
              <a:t>rhabdoviruses</a:t>
            </a:r>
            <a:r>
              <a:rPr dirty="0" lang="en-US" smtClean="0"/>
              <a:t> was </a:t>
            </a:r>
            <a:r>
              <a:rPr dirty="0" lang="en-US" err="1" smtClean="0"/>
              <a:t>recgnized</a:t>
            </a:r>
            <a:r>
              <a:rPr dirty="0" lang="en-US" smtClean="0"/>
              <a:t> using FAT and AGPT. </a:t>
            </a:r>
            <a:endParaRPr dirty="0" lang="en-US" smtClean="0"/>
          </a:p>
        </p:txBody>
      </p:sp>
    </p:spTree>
  </p:cSld>
  <p:clrMapOvr>
    <a:masterClrMapping/>
  </p:clrMapOvr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>
            <a:noAutofit/>
          </a:bodyPr>
          <a:p>
            <a:pPr indent="0" marL="0">
              <a:buNone/>
            </a:pPr>
            <a:r>
              <a:rPr b="1" dirty="0" sz="2800" lang="en-US" smtClean="0"/>
              <a:t>	According to the host adaptation there are two types of Rabies virus strains: </a:t>
            </a:r>
          </a:p>
          <a:p>
            <a:pPr>
              <a:buNone/>
            </a:pPr>
            <a:r>
              <a:rPr b="1" dirty="0" sz="2800" lang="en-US" smtClean="0"/>
              <a:t>* </a:t>
            </a:r>
            <a:r>
              <a:rPr b="1" dirty="0" sz="2800" lang="en-US" smtClean="0"/>
              <a:t>Street virus:</a:t>
            </a:r>
          </a:p>
          <a:p>
            <a:pPr indent="0" marL="0">
              <a:buNone/>
            </a:pPr>
            <a:r>
              <a:rPr dirty="0" sz="2800" lang="en-US" smtClean="0"/>
              <a:t>Strains of rabies virus occurring in animals under natural conditions, form a complete antigenic community, </a:t>
            </a:r>
          </a:p>
          <a:p>
            <a:pPr indent="0" marL="0">
              <a:buNone/>
            </a:pPr>
            <a:r>
              <a:rPr dirty="0" sz="2800" lang="en-US" smtClean="0"/>
              <a:t>But </a:t>
            </a:r>
            <a:r>
              <a:rPr dirty="0" sz="2800" lang="en-US" smtClean="0"/>
              <a:t>differ from each other in terms of :</a:t>
            </a:r>
          </a:p>
          <a:p>
            <a:pPr indent="-322263" marL="898525">
              <a:buFont typeface="Wingdings" pitchFamily="2" charset="2"/>
              <a:buChar char="Ø"/>
            </a:pPr>
            <a:r>
              <a:rPr dirty="0" sz="2800" lang="en-US" smtClean="0"/>
              <a:t>Virulence</a:t>
            </a:r>
            <a:r>
              <a:rPr dirty="0" sz="2800" lang="en-US" smtClean="0"/>
              <a:t>, </a:t>
            </a:r>
          </a:p>
          <a:p>
            <a:pPr indent="-322263" marL="898525">
              <a:buFont typeface="Wingdings" pitchFamily="2" charset="2"/>
              <a:buChar char="Ø"/>
            </a:pPr>
            <a:r>
              <a:rPr dirty="0" sz="2800" lang="en-US" smtClean="0"/>
              <a:t>Length </a:t>
            </a:r>
            <a:r>
              <a:rPr dirty="0" sz="2800" lang="en-US" smtClean="0"/>
              <a:t>of incubation period and </a:t>
            </a:r>
          </a:p>
          <a:p>
            <a:pPr indent="-322263" marL="898525">
              <a:buFont typeface="Wingdings" pitchFamily="2" charset="2"/>
              <a:buChar char="Ø"/>
            </a:pPr>
            <a:r>
              <a:rPr dirty="0" sz="2800" lang="en-US" smtClean="0"/>
              <a:t>Type </a:t>
            </a:r>
            <a:r>
              <a:rPr dirty="0" sz="2800" lang="en-US" smtClean="0"/>
              <a:t>of histological lesions produced.</a:t>
            </a:r>
          </a:p>
          <a:p>
            <a:pPr>
              <a:buNone/>
            </a:pPr>
            <a:r>
              <a:rPr dirty="0" sz="2800" lang="en-US" smtClean="0"/>
              <a:t>They also vary in their fixation:</a:t>
            </a:r>
          </a:p>
          <a:p>
            <a:pPr marL="806450">
              <a:buFont typeface="Wingdings" pitchFamily="2" charset="2"/>
              <a:buChar char="Ø"/>
            </a:pPr>
            <a:r>
              <a:rPr dirty="0" sz="2800" lang="en-US" smtClean="0"/>
              <a:t>Some become fixed immediately, </a:t>
            </a:r>
          </a:p>
          <a:p>
            <a:pPr marL="806450">
              <a:buFont typeface="Wingdings" pitchFamily="2" charset="2"/>
              <a:buChar char="Ø"/>
            </a:pPr>
            <a:r>
              <a:rPr dirty="0" sz="2800" lang="en-US" smtClean="0"/>
              <a:t>Others after 50-60 passages and </a:t>
            </a:r>
          </a:p>
          <a:p>
            <a:pPr marL="806450">
              <a:buFont typeface="Wingdings" pitchFamily="2" charset="2"/>
              <a:buChar char="Ø"/>
            </a:pPr>
            <a:r>
              <a:rPr dirty="0" sz="2800" lang="en-US" smtClean="0"/>
              <a:t>Some not at all. </a:t>
            </a:r>
            <a:r>
              <a:rPr dirty="0" sz="2800" lang="en-US" smtClean="0"/>
              <a:t>  </a:t>
            </a:r>
            <a:endParaRPr dirty="0" sz="2800" lang="en-US" smtClean="0"/>
          </a:p>
        </p:txBody>
      </p:sp>
    </p:spTree>
  </p:cSld>
  <p:clrMapOvr>
    <a:masterClrMapping/>
  </p:clrMapOvr>
  <p:timing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Content Placeholder 2"/>
          <p:cNvSpPr>
            <a:spLocks noGrp="1"/>
          </p:cNvSpPr>
          <p:nvPr>
            <p:ph idx="1"/>
          </p:nvPr>
        </p:nvSpPr>
        <p:spPr>
          <a:xfrm>
            <a:off x="304800" y="76200"/>
            <a:ext cx="8686800" cy="6629400"/>
          </a:xfrm>
        </p:spPr>
        <p:txBody>
          <a:bodyPr>
            <a:noAutofit/>
          </a:bodyPr>
          <a:p>
            <a:pPr indent="0" marL="6350">
              <a:spcBef>
                <a:spcPts val="0"/>
              </a:spcBef>
              <a:buNone/>
            </a:pPr>
            <a:r>
              <a:rPr b="1" dirty="0" sz="2800" lang="en-US" smtClean="0"/>
              <a:t>* Fixed virus:</a:t>
            </a:r>
          </a:p>
          <a:p>
            <a:pPr indent="0" marL="0">
              <a:spcBef>
                <a:spcPts val="0"/>
              </a:spcBef>
              <a:buNone/>
            </a:pPr>
            <a:r>
              <a:rPr dirty="0" sz="2800" lang="en-US"/>
              <a:t>Fixed viruses can be produced by </a:t>
            </a:r>
            <a:r>
              <a:rPr dirty="0" sz="2800" lang="en-US" smtClean="0"/>
              <a:t>serial </a:t>
            </a:r>
            <a:r>
              <a:rPr dirty="0" sz="2800" lang="en-US"/>
              <a:t>passage </a:t>
            </a:r>
            <a:r>
              <a:rPr dirty="0" sz="2800" lang="en-US" smtClean="0"/>
              <a:t>of street rabies virus in </a:t>
            </a:r>
            <a:r>
              <a:rPr dirty="0" sz="2800" lang="en-US"/>
              <a:t>other </a:t>
            </a:r>
            <a:r>
              <a:rPr dirty="0" sz="2800" lang="en-US" smtClean="0"/>
              <a:t>animals.</a:t>
            </a:r>
            <a:endParaRPr dirty="0" sz="2800" lang="en-US"/>
          </a:p>
          <a:p>
            <a:pPr indent="0" marL="0">
              <a:spcBef>
                <a:spcPts val="0"/>
              </a:spcBef>
              <a:buNone/>
            </a:pPr>
            <a:r>
              <a:rPr dirty="0" sz="2800" lang="en-US" smtClean="0"/>
              <a:t>Different </a:t>
            </a:r>
            <a:r>
              <a:rPr dirty="0" sz="2800" lang="en-US"/>
              <a:t>strains of street virus vary in their virulence and also in the capacity to become fixed (The more virulent the viruses, the easier they become fixed). </a:t>
            </a:r>
          </a:p>
          <a:p>
            <a:pPr indent="0" marL="0">
              <a:spcBef>
                <a:spcPts val="0"/>
              </a:spcBef>
              <a:buNone/>
            </a:pPr>
            <a:endParaRPr dirty="0" sz="2800" lang="en-US" smtClean="0"/>
          </a:p>
          <a:p>
            <a:pPr indent="0" marL="0">
              <a:spcBef>
                <a:spcPts val="0"/>
              </a:spcBef>
              <a:buNone/>
            </a:pPr>
            <a:r>
              <a:rPr dirty="0" sz="2800" lang="en-US" smtClean="0"/>
              <a:t>Dogs </a:t>
            </a:r>
            <a:r>
              <a:rPr dirty="0" sz="2800" lang="en-US" smtClean="0"/>
              <a:t>inoculated intracerebrally with a suspension of brain from a rabid dog developed typical rabies after an incubation period of 1-2 weeks and died within 3 Weeks. </a:t>
            </a:r>
          </a:p>
          <a:p>
            <a:pPr indent="0" marL="0">
              <a:spcBef>
                <a:spcPts val="0"/>
              </a:spcBef>
              <a:buNone/>
            </a:pPr>
            <a:r>
              <a:rPr dirty="0" sz="2800" lang="en-US" smtClean="0"/>
              <a:t>The </a:t>
            </a:r>
            <a:r>
              <a:rPr dirty="0" sz="2800" lang="en-US" smtClean="0"/>
              <a:t>same material inoculated into rabbits produced paralysis, followed by death, in about 14-19 days. </a:t>
            </a:r>
          </a:p>
          <a:p>
            <a:pPr indent="0" marL="0">
              <a:spcBef>
                <a:spcPts val="0"/>
              </a:spcBef>
              <a:buNone/>
            </a:pPr>
            <a:r>
              <a:rPr dirty="0" sz="2800" lang="en-US" smtClean="0"/>
              <a:t>After 40 – 80 serial </a:t>
            </a:r>
            <a:r>
              <a:rPr dirty="0" sz="2800" lang="en-US" err="1" smtClean="0"/>
              <a:t>intracerebral</a:t>
            </a:r>
            <a:r>
              <a:rPr dirty="0" sz="2800" lang="en-US" smtClean="0"/>
              <a:t> passages the incubation period was reduced to about 7 days. </a:t>
            </a:r>
          </a:p>
        </p:txBody>
      </p:sp>
    </p:spTree>
  </p:cSld>
  <p:clrMapOvr>
    <a:masterClrMapping/>
  </p:clrMapOvr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Content Placeholder 2"/>
          <p:cNvSpPr>
            <a:spLocks noGrp="1"/>
          </p:cNvSpPr>
          <p:nvPr>
            <p:ph idx="1"/>
          </p:nvPr>
        </p:nvSpPr>
        <p:spPr>
          <a:xfrm>
            <a:off x="304800" y="76200"/>
            <a:ext cx="8686800" cy="6629400"/>
          </a:xfrm>
        </p:spPr>
        <p:txBody>
          <a:bodyPr>
            <a:noAutofit/>
          </a:bodyPr>
          <a:p>
            <a:pPr indent="0" marL="0">
              <a:spcBef>
                <a:spcPts val="0"/>
              </a:spcBef>
              <a:buNone/>
            </a:pPr>
            <a:endParaRPr dirty="0" sz="2800" lang="en-US" smtClean="0"/>
          </a:p>
          <a:p>
            <a:pPr algn="just" indent="0" marL="0">
              <a:lnSpc>
                <a:spcPct val="150000"/>
              </a:lnSpc>
              <a:spcBef>
                <a:spcPts val="0"/>
              </a:spcBef>
              <a:buNone/>
            </a:pPr>
            <a:r>
              <a:rPr dirty="0" sz="2800" lang="en-US" smtClean="0"/>
              <a:t>Due to irreversible </a:t>
            </a:r>
            <a:r>
              <a:rPr dirty="0" sz="2800" lang="en-US" smtClean="0"/>
              <a:t>changes </a:t>
            </a:r>
            <a:r>
              <a:rPr dirty="0" sz="2800" lang="en-US" smtClean="0"/>
              <a:t>occurred in </a:t>
            </a:r>
            <a:r>
              <a:rPr dirty="0" sz="2800" lang="en-US" smtClean="0"/>
              <a:t>the biological properties </a:t>
            </a:r>
            <a:r>
              <a:rPr dirty="0" sz="2800" lang="en-US" smtClean="0"/>
              <a:t>fixed virus is </a:t>
            </a:r>
            <a:r>
              <a:rPr dirty="0" sz="2800" lang="en-US" smtClean="0"/>
              <a:t>characterized by:</a:t>
            </a:r>
          </a:p>
          <a:p>
            <a:pPr indent="-365125" marL="365125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dirty="0" sz="2800" lang="en-US" smtClean="0"/>
              <a:t>Shortening </a:t>
            </a:r>
            <a:r>
              <a:rPr dirty="0" sz="2800" lang="en-US" smtClean="0"/>
              <a:t>of </a:t>
            </a:r>
            <a:r>
              <a:rPr dirty="0" sz="2800" lang="en-US" smtClean="0"/>
              <a:t>incubation </a:t>
            </a:r>
            <a:r>
              <a:rPr dirty="0" sz="2800" lang="en-US" smtClean="0"/>
              <a:t>period (4- 9 days in rabbits).</a:t>
            </a:r>
          </a:p>
          <a:p>
            <a:pPr indent="-365125" marL="365125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dirty="0" sz="2800" lang="en-US" smtClean="0"/>
              <a:t>Increased </a:t>
            </a:r>
            <a:r>
              <a:rPr dirty="0" sz="2800" lang="en-US" smtClean="0"/>
              <a:t>neurotropic </a:t>
            </a:r>
            <a:r>
              <a:rPr dirty="0" sz="2800" lang="en-US" smtClean="0"/>
              <a:t>affinity </a:t>
            </a:r>
            <a:r>
              <a:rPr dirty="0" sz="2800" lang="en-US" smtClean="0"/>
              <a:t>for </a:t>
            </a:r>
            <a:r>
              <a:rPr dirty="0" sz="2800" lang="en-US" smtClean="0"/>
              <a:t>rabbit </a:t>
            </a:r>
            <a:r>
              <a:rPr dirty="0" sz="2800" lang="en-US" smtClean="0"/>
              <a:t>and regularity of symptoms </a:t>
            </a:r>
            <a:r>
              <a:rPr dirty="0" sz="2800" lang="en-US" smtClean="0"/>
              <a:t>(paralytic form).</a:t>
            </a:r>
            <a:endParaRPr dirty="0" sz="2800" lang="en-US" smtClean="0"/>
          </a:p>
          <a:p>
            <a:pPr indent="-365125" marL="365125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dirty="0" sz="2800" lang="en-US" smtClean="0"/>
              <a:t>Failure </a:t>
            </a:r>
            <a:r>
              <a:rPr dirty="0" sz="2800" lang="en-US" smtClean="0"/>
              <a:t>to produce typical Negri bodies.</a:t>
            </a:r>
          </a:p>
          <a:p>
            <a:pPr indent="-365125" marL="365125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dirty="0" sz="2800" lang="en-US" smtClean="0"/>
              <a:t>Increased </a:t>
            </a:r>
            <a:r>
              <a:rPr dirty="0" sz="2800" lang="en-US" smtClean="0"/>
              <a:t>virulence for its host (rabbits) but decreased virulence for other animal </a:t>
            </a:r>
            <a:r>
              <a:rPr dirty="0" sz="2800" lang="en-US"/>
              <a:t>species </a:t>
            </a:r>
            <a:r>
              <a:rPr dirty="0" sz="2800" lang="en-US" smtClean="0"/>
              <a:t>(used as vaccine).</a:t>
            </a:r>
            <a:endParaRPr dirty="0" sz="2800" lang="en-US" smtClean="0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Autofit/>
          </a:bodyPr>
          <a:p>
            <a:pPr algn="just" indent="0" marL="0">
              <a:spcBef>
                <a:spcPts val="0"/>
              </a:spcBef>
              <a:buNone/>
            </a:pPr>
            <a:r>
              <a:rPr b="1" dirty="0" sz="2800" lang="en-US" smtClean="0"/>
              <a:t>* Cultivation:</a:t>
            </a:r>
          </a:p>
          <a:p>
            <a:pPr algn="just" indent="0" marL="4763">
              <a:spcBef>
                <a:spcPts val="0"/>
              </a:spcBef>
              <a:buNone/>
            </a:pPr>
            <a:r>
              <a:rPr b="1" dirty="0" sz="2800" lang="en-US" smtClean="0"/>
              <a:t>1- </a:t>
            </a:r>
            <a:r>
              <a:rPr b="1" dirty="0" sz="2800" lang="en-US"/>
              <a:t>Chicks:</a:t>
            </a:r>
          </a:p>
          <a:p>
            <a:pPr algn="just" indent="-225425" marL="225425">
              <a:spcBef>
                <a:spcPts val="0"/>
              </a:spcBef>
              <a:buFont typeface="Wingdings" pitchFamily="2" charset="2"/>
              <a:buChar char="Ø"/>
            </a:pPr>
            <a:r>
              <a:rPr dirty="0" sz="2800" lang="en-US" smtClean="0"/>
              <a:t>Flurry </a:t>
            </a:r>
            <a:r>
              <a:rPr dirty="0" sz="2800" lang="en-US"/>
              <a:t>strain </a:t>
            </a:r>
            <a:r>
              <a:rPr dirty="0" sz="2800" lang="en-US" smtClean="0"/>
              <a:t>(virus isolated from brain and salivary and </a:t>
            </a:r>
            <a:r>
              <a:rPr dirty="0" sz="2800" lang="en-US" err="1" smtClean="0"/>
              <a:t>lacrymal</a:t>
            </a:r>
            <a:r>
              <a:rPr dirty="0" sz="2800" lang="en-US" smtClean="0"/>
              <a:t> glands of a girl dead from rabies) was </a:t>
            </a:r>
            <a:r>
              <a:rPr dirty="0" sz="2800" lang="en-US"/>
              <a:t>inoculated </a:t>
            </a:r>
            <a:r>
              <a:rPr dirty="0" sz="2800" lang="en-US" smtClean="0"/>
              <a:t>intracerebrally </a:t>
            </a:r>
            <a:r>
              <a:rPr dirty="0" sz="2800" lang="en-US"/>
              <a:t>into I-day-old </a:t>
            </a:r>
            <a:r>
              <a:rPr dirty="0" sz="2800" lang="en-US" smtClean="0"/>
              <a:t>chicks that caused paralysis after 30 days. </a:t>
            </a:r>
          </a:p>
          <a:p>
            <a:pPr algn="just" indent="0" marL="0">
              <a:spcBef>
                <a:spcPts val="0"/>
              </a:spcBef>
              <a:buNone/>
            </a:pPr>
            <a:endParaRPr dirty="0" sz="2800" lang="en-US"/>
          </a:p>
          <a:p>
            <a:pPr algn="just" indent="-225425" marL="225425">
              <a:spcBef>
                <a:spcPts val="0"/>
              </a:spcBef>
              <a:buFont typeface="Wingdings" pitchFamily="2" charset="2"/>
              <a:buChar char="Ø"/>
            </a:pPr>
            <a:r>
              <a:rPr dirty="0" sz="2800" lang="en-US" smtClean="0"/>
              <a:t>Serial passage </a:t>
            </a:r>
            <a:r>
              <a:rPr dirty="0" sz="2800" lang="en-US"/>
              <a:t>in baby chicks </a:t>
            </a:r>
            <a:r>
              <a:rPr dirty="0" sz="2800" lang="en-US" smtClean="0"/>
              <a:t>decreased incubation period </a:t>
            </a:r>
            <a:r>
              <a:rPr dirty="0" sz="2800" lang="en-US"/>
              <a:t>to 6 </a:t>
            </a:r>
            <a:r>
              <a:rPr dirty="0" sz="2800" lang="en-US" smtClean="0"/>
              <a:t>days and the </a:t>
            </a:r>
            <a:r>
              <a:rPr dirty="0" sz="2800" lang="en-US"/>
              <a:t>pathogenicity of the virus was greatly reduced for mammalian host</a:t>
            </a:r>
            <a:r>
              <a:rPr dirty="0" sz="2800" lang="en-US" smtClean="0"/>
              <a:t>.</a:t>
            </a:r>
          </a:p>
          <a:p>
            <a:pPr algn="just" indent="0" marL="0">
              <a:spcBef>
                <a:spcPts val="0"/>
              </a:spcBef>
              <a:buNone/>
            </a:pPr>
            <a:endParaRPr dirty="0" sz="2800" lang="en-US"/>
          </a:p>
          <a:p>
            <a:pPr algn="just" indent="-225425" marL="225425">
              <a:spcBef>
                <a:spcPts val="0"/>
              </a:spcBef>
              <a:buFont typeface="Wingdings" pitchFamily="2" charset="2"/>
              <a:buChar char="Ø"/>
            </a:pPr>
            <a:r>
              <a:rPr dirty="0" sz="2800" lang="en-US"/>
              <a:t>At the chick passage level 136 the flurry strain was adapted to the 7-day-old developing chick embryo (fertile eggs). </a:t>
            </a:r>
          </a:p>
          <a:p>
            <a:pPr algn="just" indent="0" marL="0">
              <a:spcBef>
                <a:spcPts val="0"/>
              </a:spcBef>
              <a:buNone/>
            </a:pPr>
            <a:endParaRPr b="1" dirty="0" sz="2000"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839200" cy="6553200"/>
          </a:xfrm>
        </p:spPr>
        <p:txBody>
          <a:bodyPr>
            <a:noAutofit/>
          </a:bodyPr>
          <a:p>
            <a:pPr algn="just" indent="-274638" marL="274638">
              <a:spcBef>
                <a:spcPts val="0"/>
              </a:spcBef>
              <a:buNone/>
            </a:pPr>
            <a:r>
              <a:rPr b="1" dirty="0" sz="2800" lang="en-US" smtClean="0"/>
              <a:t>2- Fertile </a:t>
            </a:r>
            <a:r>
              <a:rPr b="1" dirty="0" sz="2800" lang="en-US" smtClean="0"/>
              <a:t>egg:</a:t>
            </a:r>
          </a:p>
          <a:p>
            <a:pPr algn="just" indent="-365125" marL="365125">
              <a:spcBef>
                <a:spcPts val="0"/>
              </a:spcBef>
              <a:buFont typeface="Wingdings" pitchFamily="2" charset="2"/>
              <a:buChar char="v"/>
            </a:pPr>
            <a:r>
              <a:rPr dirty="0" sz="2400" lang="en-US" smtClean="0"/>
              <a:t>Street rabies viruses were difficult </a:t>
            </a:r>
            <a:r>
              <a:rPr dirty="0" sz="2400" lang="en-US" smtClean="0"/>
              <a:t>to cultivate in fertile eggs </a:t>
            </a:r>
            <a:r>
              <a:rPr dirty="0" sz="2400" lang="en-US" smtClean="0"/>
              <a:t>due to their </a:t>
            </a:r>
            <a:r>
              <a:rPr dirty="0" sz="2400" lang="en-US" smtClean="0"/>
              <a:t>highly specific </a:t>
            </a:r>
            <a:r>
              <a:rPr dirty="0" sz="2400" lang="en-US" err="1" smtClean="0"/>
              <a:t>neurotropism</a:t>
            </a:r>
            <a:r>
              <a:rPr dirty="0" sz="2400" lang="en-US" smtClean="0"/>
              <a:t>, unless they were first propagated in one day old chick. </a:t>
            </a:r>
            <a:endParaRPr dirty="0" sz="2400" lang="en-US" smtClean="0"/>
          </a:p>
          <a:p>
            <a:pPr algn="just" indent="-365125" marL="365125">
              <a:spcBef>
                <a:spcPts val="0"/>
              </a:spcBef>
              <a:buFont typeface="Wingdings" pitchFamily="2" charset="2"/>
              <a:buChar char="v"/>
            </a:pPr>
            <a:r>
              <a:rPr dirty="0" sz="2400" lang="en-US" smtClean="0"/>
              <a:t>During </a:t>
            </a:r>
            <a:r>
              <a:rPr dirty="0" sz="2400" lang="en-US"/>
              <a:t>serial egg passage the virus </a:t>
            </a:r>
            <a:r>
              <a:rPr dirty="0" sz="2400" lang="en-US" smtClean="0"/>
              <a:t>change form neurotropic to pantropic (spread </a:t>
            </a:r>
            <a:r>
              <a:rPr dirty="0" sz="2400" lang="en-US" err="1" smtClean="0"/>
              <a:t>extraneurally</a:t>
            </a:r>
            <a:r>
              <a:rPr dirty="0" sz="2400" lang="en-US" smtClean="0"/>
              <a:t> to the </a:t>
            </a:r>
            <a:r>
              <a:rPr dirty="0" sz="2400" lang="en-US"/>
              <a:t>embryonic </a:t>
            </a:r>
            <a:r>
              <a:rPr dirty="0" sz="2400" lang="en-US" smtClean="0"/>
              <a:t>tissues).  </a:t>
            </a:r>
          </a:p>
          <a:p>
            <a:pPr algn="just" indent="0" marL="0">
              <a:spcBef>
                <a:spcPts val="0"/>
              </a:spcBef>
              <a:buNone/>
            </a:pPr>
            <a:endParaRPr dirty="0" sz="2400" lang="en-US"/>
          </a:p>
          <a:p>
            <a:pPr algn="just" indent="-274638" marL="274638">
              <a:spcBef>
                <a:spcPts val="0"/>
              </a:spcBef>
              <a:buNone/>
            </a:pPr>
            <a:r>
              <a:rPr b="1" dirty="0" sz="2400" lang="en-US"/>
              <a:t>•Low egg passage (LEP): </a:t>
            </a:r>
          </a:p>
          <a:p>
            <a:pPr algn="just" indent="-274638" marL="274638">
              <a:spcBef>
                <a:spcPts val="0"/>
              </a:spcBef>
            </a:pPr>
            <a:r>
              <a:rPr dirty="0" sz="2400" lang="en-US"/>
              <a:t>Virus passage for 40-50 times in fertile egg. </a:t>
            </a:r>
          </a:p>
          <a:p>
            <a:pPr algn="just" indent="-274638" marL="274638">
              <a:spcBef>
                <a:spcPts val="0"/>
              </a:spcBef>
            </a:pPr>
            <a:r>
              <a:rPr dirty="0" sz="2400" lang="en-US"/>
              <a:t>A single intramuscular injection of this virus produced immunity in dogs without harmful effects.</a:t>
            </a:r>
          </a:p>
          <a:p>
            <a:pPr algn="just" indent="-274638" marL="274638">
              <a:spcBef>
                <a:spcPts val="0"/>
              </a:spcBef>
              <a:buNone/>
            </a:pPr>
            <a:endParaRPr b="1" dirty="0" sz="2400" lang="en-US"/>
          </a:p>
          <a:p>
            <a:pPr algn="just" indent="-274638" marL="274638">
              <a:spcBef>
                <a:spcPts val="0"/>
              </a:spcBef>
              <a:buNone/>
            </a:pPr>
            <a:r>
              <a:rPr b="1" dirty="0" sz="2400" lang="en-US"/>
              <a:t>•High egg passage (HEP):</a:t>
            </a:r>
          </a:p>
          <a:p>
            <a:pPr algn="just" indent="-274638" marL="274638">
              <a:spcBef>
                <a:spcPts val="0"/>
              </a:spcBef>
            </a:pPr>
            <a:r>
              <a:rPr dirty="0" sz="2400" lang="en-US"/>
              <a:t>The virus passage for 180 times in fertile eggs. </a:t>
            </a:r>
          </a:p>
          <a:p>
            <a:pPr algn="just" indent="-274638" marL="274638">
              <a:spcBef>
                <a:spcPts val="0"/>
              </a:spcBef>
            </a:pPr>
            <a:r>
              <a:rPr dirty="0" sz="2400" lang="en-US"/>
              <a:t>It produces immunity in cattle and humans, given by intramuscular route.</a:t>
            </a:r>
          </a:p>
          <a:p>
            <a:pPr algn="just" indent="-274638" marL="274638">
              <a:spcBef>
                <a:spcPts val="0"/>
              </a:spcBef>
            </a:pPr>
            <a:r>
              <a:rPr dirty="0" sz="2400" lang="en-US"/>
              <a:t>A modified </a:t>
            </a:r>
            <a:r>
              <a:rPr dirty="0" sz="2400" lang="en-US" err="1"/>
              <a:t>avianised</a:t>
            </a:r>
            <a:r>
              <a:rPr dirty="0" sz="2400" lang="en-US"/>
              <a:t> strain similar to that of the flurry virus was developed and designated as the </a:t>
            </a:r>
            <a:r>
              <a:rPr dirty="0" sz="2400" lang="en-US" err="1"/>
              <a:t>kelev</a:t>
            </a:r>
            <a:r>
              <a:rPr dirty="0" sz="2400" lang="en-US"/>
              <a:t> strain</a:t>
            </a:r>
            <a:r>
              <a:rPr dirty="0" sz="2400" lang="en-US" smtClean="0"/>
              <a:t>.</a:t>
            </a:r>
            <a:endParaRPr dirty="0" sz="2400"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5943600"/>
          </a:xfrm>
        </p:spPr>
        <p:txBody>
          <a:bodyPr>
            <a:normAutofit fontScale="88462" lnSpcReduction="10000"/>
          </a:bodyPr>
          <a:p>
            <a:pPr>
              <a:buNone/>
            </a:pPr>
            <a:r>
              <a:rPr b="1" dirty="0" sz="3000" lang="en-US" smtClean="0"/>
              <a:t>3- Mice </a:t>
            </a:r>
            <a:r>
              <a:rPr b="1" dirty="0" sz="3000" lang="en-US"/>
              <a:t>or hamsters (3-6 weeks) </a:t>
            </a:r>
            <a:r>
              <a:rPr b="1" dirty="0" sz="3000" lang="en-US" smtClean="0"/>
              <a:t>:</a:t>
            </a:r>
          </a:p>
          <a:p>
            <a:pPr algn="just">
              <a:buFont typeface="Courier New" pitchFamily="49" charset="0"/>
              <a:buChar char="o"/>
            </a:pPr>
            <a:r>
              <a:rPr dirty="0" sz="2600" lang="en-US" smtClean="0"/>
              <a:t>Animals inoculated intracerebrally with signs of infection appeared 6-8 </a:t>
            </a:r>
            <a:r>
              <a:rPr dirty="0" sz="2600" lang="en-US"/>
              <a:t>days post -inoculation, which include muscular tremors, in coordination of gait, paralysis and terminate in death</a:t>
            </a:r>
            <a:r>
              <a:rPr dirty="0" sz="2600" lang="en-US" smtClean="0"/>
              <a:t>. </a:t>
            </a:r>
            <a:endParaRPr dirty="0" sz="2600" lang="en-US"/>
          </a:p>
          <a:p>
            <a:pPr algn="just">
              <a:buFont typeface="Courier New" pitchFamily="49" charset="0"/>
              <a:buChar char="o"/>
            </a:pPr>
            <a:r>
              <a:rPr dirty="0" sz="2600" lang="en-US" smtClean="0"/>
              <a:t>while-survival </a:t>
            </a:r>
            <a:r>
              <a:rPr dirty="0" sz="2600" lang="en-US"/>
              <a:t>for 3 weeks is generally interpreted as a negative </a:t>
            </a:r>
            <a:r>
              <a:rPr dirty="0" sz="2600" lang="en-US" smtClean="0"/>
              <a:t>diagnosis.</a:t>
            </a:r>
          </a:p>
          <a:p>
            <a:pPr algn="just">
              <a:buFont typeface="Courier New" pitchFamily="49" charset="0"/>
              <a:buChar char="o"/>
            </a:pPr>
            <a:endParaRPr dirty="0" sz="2600" lang="en-US"/>
          </a:p>
          <a:p>
            <a:pPr algn="just">
              <a:buFont typeface="Courier New" pitchFamily="49" charset="0"/>
              <a:buChar char="o"/>
            </a:pPr>
            <a:endParaRPr dirty="0" sz="2600" lang="en-US" smtClean="0"/>
          </a:p>
          <a:p>
            <a:pPr algn="just">
              <a:buFont typeface="Courier New" pitchFamily="49" charset="0"/>
              <a:buChar char="o"/>
            </a:pPr>
            <a:endParaRPr dirty="0" sz="2600" lang="en-US" smtClean="0"/>
          </a:p>
          <a:p>
            <a:pPr algn="just" indent="0" marL="0">
              <a:buNone/>
            </a:pPr>
            <a:r>
              <a:rPr b="1" dirty="0" sz="3000" lang="en-US" smtClean="0"/>
              <a:t>4- Tissue </a:t>
            </a:r>
            <a:r>
              <a:rPr b="1" dirty="0" sz="3000" lang="en-US" smtClean="0"/>
              <a:t>culture:</a:t>
            </a:r>
          </a:p>
          <a:p>
            <a:pPr algn="just" indent="-225425" marL="395288">
              <a:spcBef>
                <a:spcPts val="0"/>
              </a:spcBef>
              <a:buFont typeface="Courier New" pitchFamily="49" charset="0"/>
              <a:buChar char="o"/>
            </a:pPr>
            <a:r>
              <a:rPr dirty="0" sz="2600" lang="en-US" smtClean="0"/>
              <a:t>The virus propagated in a </a:t>
            </a:r>
            <a:r>
              <a:rPr dirty="0" sz="2600" lang="en-US" smtClean="0"/>
              <a:t>wide </a:t>
            </a:r>
            <a:r>
              <a:rPr dirty="0" sz="2600" lang="en-US" smtClean="0"/>
              <a:t>variety of cell types, as primary and continuous cultures of chick embryo, mouse, hamster, pig, rabbit, dog and human cells. </a:t>
            </a:r>
          </a:p>
          <a:p>
            <a:pPr algn="just" indent="-225425" marL="395288">
              <a:spcBef>
                <a:spcPts val="0"/>
              </a:spcBef>
              <a:buFont typeface="Courier New" pitchFamily="49" charset="0"/>
              <a:buChar char="o"/>
            </a:pPr>
            <a:r>
              <a:rPr dirty="0" sz="2600" lang="en-US" smtClean="0"/>
              <a:t>Higher titers are obtained in </a:t>
            </a:r>
            <a:r>
              <a:rPr dirty="0" sz="2600" lang="en-US" smtClean="0"/>
              <a:t>BHK21, WI38 </a:t>
            </a:r>
            <a:endParaRPr dirty="0" sz="2600" lang="en-US" smtClean="0"/>
          </a:p>
          <a:p>
            <a:pPr algn="just" indent="-225425" marL="395288">
              <a:spcBef>
                <a:spcPts val="0"/>
              </a:spcBef>
              <a:buFont typeface="Courier New" pitchFamily="49" charset="0"/>
              <a:buChar char="o"/>
            </a:pPr>
            <a:r>
              <a:rPr dirty="0" sz="2600" lang="en-US" smtClean="0"/>
              <a:t>The virus is cell associated and replicate in </a:t>
            </a:r>
            <a:r>
              <a:rPr dirty="0" sz="2600" lang="en-US" smtClean="0"/>
              <a:t>cytoplasm make </a:t>
            </a:r>
            <a:r>
              <a:rPr dirty="0" sz="2600" lang="en-US" err="1" smtClean="0"/>
              <a:t>intracytoplsamic</a:t>
            </a:r>
            <a:r>
              <a:rPr dirty="0" sz="2600" lang="en-US" smtClean="0"/>
              <a:t> </a:t>
            </a:r>
            <a:r>
              <a:rPr dirty="0" sz="2600" lang="en-US" smtClean="0"/>
              <a:t>Inclusion </a:t>
            </a:r>
            <a:r>
              <a:rPr dirty="0" sz="2600" lang="en-US" smtClean="0"/>
              <a:t>bodies.</a:t>
            </a:r>
            <a:endParaRPr dirty="0" sz="2600" lang="en-US" smtClean="0"/>
          </a:p>
          <a:p>
            <a:endParaRPr dirty="0" lang="en-US"/>
          </a:p>
        </p:txBody>
      </p:sp>
      <p:pic>
        <p:nvPicPr>
          <p:cNvPr id="2097158" name="Picture 3"/>
          <p:cNvPicPr>
            <a:picLocks/>
          </p:cNvPicPr>
          <p:nvPr/>
        </p:nvPicPr>
        <p:blipFill rotWithShape="1">
          <a:blip xmlns:r="http://schemas.openxmlformats.org/officeDocument/2006/relationships" r:embed="rId1"/>
          <a:srcRect l="30232" t="31608" r="37403" b="39894"/>
          <a:stretch>
            <a:fillRect/>
          </a:stretch>
        </p:blipFill>
        <p:spPr bwMode="auto">
          <a:xfrm>
            <a:off x="5867400" y="2133600"/>
            <a:ext cx="2819400" cy="1904999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487362"/>
          </a:xfrm>
        </p:spPr>
        <p:txBody>
          <a:bodyPr>
            <a:noAutofit/>
          </a:bodyPr>
          <a:p>
            <a:pPr algn="l"/>
            <a:r>
              <a:rPr b="1" dirty="0" sz="3200" lang="en-US" smtClean="0"/>
              <a:t>Laboratory diagnosis</a:t>
            </a:r>
            <a:endParaRPr b="1" dirty="0" sz="3200" lang="en-US"/>
          </a:p>
        </p:txBody>
      </p:sp>
      <p:sp>
        <p:nvSpPr>
          <p:cNvPr id="104861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839200" cy="6172200"/>
          </a:xfrm>
        </p:spPr>
        <p:txBody>
          <a:bodyPr>
            <a:noAutofit/>
          </a:bodyPr>
          <a:p>
            <a:pPr>
              <a:buNone/>
            </a:pPr>
            <a:r>
              <a:rPr b="1" dirty="0" sz="2400" lang="en-US" smtClean="0"/>
              <a:t>The </a:t>
            </a:r>
            <a:r>
              <a:rPr b="1" dirty="0" sz="2400" lang="en-US" smtClean="0"/>
              <a:t>preferred samples</a:t>
            </a:r>
            <a:r>
              <a:rPr b="1" dirty="0" sz="2400" lang="en-US" smtClean="0"/>
              <a:t>: </a:t>
            </a:r>
          </a:p>
          <a:p>
            <a:pPr algn="just" indent="-182563" marL="182563"/>
            <a:r>
              <a:rPr dirty="0" sz="2400" lang="en-US" smtClean="0"/>
              <a:t>Brain </a:t>
            </a:r>
            <a:r>
              <a:rPr dirty="0" sz="2400" lang="en-US" smtClean="0"/>
              <a:t>tissues </a:t>
            </a:r>
            <a:r>
              <a:rPr dirty="0" sz="2400" lang="en-US" smtClean="0"/>
              <a:t>(portions </a:t>
            </a:r>
            <a:r>
              <a:rPr dirty="0" sz="2400" lang="en-US" smtClean="0"/>
              <a:t>of the hippocampus, cerebellum and cerebral cortex from each </a:t>
            </a:r>
            <a:r>
              <a:rPr dirty="0" sz="2400" lang="en-US" smtClean="0"/>
              <a:t>side) placed </a:t>
            </a:r>
            <a:r>
              <a:rPr dirty="0" sz="2400" lang="en-US" smtClean="0"/>
              <a:t>in 50% glycerol-saline to preserve the virus</a:t>
            </a:r>
            <a:r>
              <a:rPr dirty="0" sz="2400" lang="en-US"/>
              <a:t>. </a:t>
            </a:r>
            <a:endParaRPr dirty="0" sz="2400" lang="en-US" smtClean="0"/>
          </a:p>
          <a:p>
            <a:pPr algn="just" indent="-182563" marL="182563"/>
            <a:r>
              <a:rPr dirty="0" sz="2400" lang="en-US" smtClean="0"/>
              <a:t>Saliva</a:t>
            </a:r>
            <a:r>
              <a:rPr dirty="0" sz="2400" lang="en-US"/>
              <a:t>, salivary gland tissue </a:t>
            </a:r>
            <a:r>
              <a:rPr dirty="0" sz="2400" lang="en-US" smtClean="0"/>
              <a:t>can be used for mice inoculation.</a:t>
            </a:r>
            <a:endParaRPr dirty="0" sz="2400" lang="en-US" smtClean="0"/>
          </a:p>
          <a:p>
            <a:pPr indent="-112713" marL="112713">
              <a:buNone/>
            </a:pPr>
            <a:endParaRPr b="1" dirty="0" sz="2400" lang="en-US" smtClean="0"/>
          </a:p>
          <a:p>
            <a:pPr indent="-112713" marL="112713">
              <a:buNone/>
            </a:pPr>
            <a:r>
              <a:rPr b="1" dirty="0" sz="2400" lang="en-US" smtClean="0"/>
              <a:t>Direct demonstration:</a:t>
            </a:r>
            <a:endParaRPr dirty="0" sz="2400" lang="en-US"/>
          </a:p>
          <a:p>
            <a:pPr indent="-365125" marL="365125">
              <a:buNone/>
            </a:pPr>
            <a:r>
              <a:rPr dirty="0" sz="2400" lang="en-US" smtClean="0"/>
              <a:t> 1- FAT on impression smears from brain fixed </a:t>
            </a:r>
            <a:r>
              <a:rPr dirty="0" sz="2400" lang="en-US" smtClean="0"/>
              <a:t>in acetone – free methyl -alcohol and dried at room </a:t>
            </a:r>
            <a:r>
              <a:rPr dirty="0" sz="2400" lang="en-US" smtClean="0"/>
              <a:t>temperature.</a:t>
            </a:r>
          </a:p>
          <a:p>
            <a:pPr algn="just" indent="-365125" marL="365125">
              <a:buNone/>
            </a:pPr>
            <a:r>
              <a:rPr dirty="0" sz="2400" lang="en-US" smtClean="0"/>
              <a:t>2- </a:t>
            </a:r>
            <a:r>
              <a:rPr dirty="0" sz="2400" lang="en-US"/>
              <a:t>Microscopically demonstration of Negri bodies</a:t>
            </a:r>
            <a:r>
              <a:rPr dirty="0" sz="2400" lang="en-US" smtClean="0"/>
              <a:t> on impression </a:t>
            </a:r>
            <a:r>
              <a:rPr dirty="0" sz="2400" lang="en-US"/>
              <a:t>smears from brain </a:t>
            </a:r>
            <a:r>
              <a:rPr dirty="0" sz="2400" lang="en-US" smtClean="0"/>
              <a:t>or histological section stained with </a:t>
            </a:r>
            <a:r>
              <a:rPr dirty="0" sz="2400" lang="en-US"/>
              <a:t>Sellers' </a:t>
            </a:r>
            <a:r>
              <a:rPr dirty="0" sz="2400" lang="en-US" smtClean="0"/>
              <a:t>stain.</a:t>
            </a:r>
            <a:endParaRPr dirty="0" sz="2400" lang="en-US"/>
          </a:p>
          <a:p>
            <a:pPr algn="just" indent="0" marL="0">
              <a:buNone/>
            </a:pPr>
            <a:endParaRPr dirty="0" sz="2400" lang="en-US" smtClean="0"/>
          </a:p>
          <a:p>
            <a:pPr algn="just" indent="0" marL="0">
              <a:buNone/>
            </a:pPr>
            <a:r>
              <a:rPr dirty="0" sz="2400" lang="en-US" smtClean="0"/>
              <a:t>(Intracytoplasmic  Negri </a:t>
            </a:r>
            <a:r>
              <a:rPr dirty="0" sz="2400" lang="en-US" smtClean="0"/>
              <a:t>body recognized as </a:t>
            </a:r>
            <a:r>
              <a:rPr dirty="0" sz="2400" lang="en-US" smtClean="0"/>
              <a:t>rounded reddish </a:t>
            </a:r>
            <a:r>
              <a:rPr dirty="0" sz="2400" lang="en-US" smtClean="0"/>
              <a:t>purple </a:t>
            </a:r>
            <a:r>
              <a:rPr dirty="0" sz="2400" lang="en-US" smtClean="0"/>
              <a:t>mass with dark blue </a:t>
            </a:r>
            <a:r>
              <a:rPr dirty="0" sz="2400" lang="en-US" smtClean="0"/>
              <a:t>to black basophilic inner granules clustered within its </a:t>
            </a:r>
            <a:r>
              <a:rPr dirty="0" sz="2400" lang="en-US" smtClean="0"/>
              <a:t>matrix). </a:t>
            </a:r>
            <a:endParaRPr dirty="0" sz="2400" lang="en-US" smtClean="0"/>
          </a:p>
          <a:p>
            <a:pPr>
              <a:buNone/>
            </a:pPr>
            <a:endParaRPr dirty="0" sz="2400"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Content Placeholder 2"/>
          <p:cNvSpPr>
            <a:spLocks noGrp="1"/>
          </p:cNvSpPr>
          <p:nvPr>
            <p:ph idx="1"/>
          </p:nvPr>
        </p:nvSpPr>
        <p:spPr>
          <a:xfrm>
            <a:off x="228600" y="76200"/>
            <a:ext cx="8763000" cy="6705600"/>
          </a:xfrm>
        </p:spPr>
        <p:txBody>
          <a:bodyPr>
            <a:noAutofit/>
          </a:bodyPr>
          <a:p>
            <a:pPr>
              <a:buNone/>
            </a:pPr>
            <a:r>
              <a:rPr b="1" dirty="0" sz="2800" lang="en-US" smtClean="0"/>
              <a:t>Virus Isolation:</a:t>
            </a:r>
          </a:p>
          <a:p>
            <a:pPr>
              <a:buNone/>
            </a:pPr>
            <a:r>
              <a:rPr b="1" dirty="0" sz="2400" lang="en-US"/>
              <a:t>1</a:t>
            </a:r>
            <a:r>
              <a:rPr b="1" dirty="0" sz="2400" lang="en-US" smtClean="0"/>
              <a:t>- Mice </a:t>
            </a:r>
            <a:r>
              <a:rPr b="1" dirty="0" sz="2400" lang="en-US"/>
              <a:t>or hamsters (3-6 weeks) </a:t>
            </a:r>
            <a:r>
              <a:rPr b="1" dirty="0" sz="2400" lang="en-US" smtClean="0"/>
              <a:t>:</a:t>
            </a:r>
          </a:p>
          <a:p>
            <a:pPr algn="just">
              <a:buFont typeface="Courier New" pitchFamily="49" charset="0"/>
              <a:buChar char="o"/>
            </a:pPr>
            <a:r>
              <a:rPr dirty="0" sz="2400" lang="en-US" smtClean="0"/>
              <a:t>Animals inoculated intracerebrally with signs of infection appeared 6-8 </a:t>
            </a:r>
            <a:r>
              <a:rPr dirty="0" sz="2400" lang="en-US"/>
              <a:t>days post -inoculation, which include muscular tremors, in coordination of gait, paralysis and terminate in </a:t>
            </a:r>
            <a:r>
              <a:rPr dirty="0" sz="2400" lang="en-US" smtClean="0"/>
              <a:t>death (Survival </a:t>
            </a:r>
            <a:r>
              <a:rPr dirty="0" sz="2400" lang="en-US"/>
              <a:t>for 3 weeks </a:t>
            </a:r>
            <a:r>
              <a:rPr dirty="0" sz="2400" lang="en-US" smtClean="0"/>
              <a:t>considered negative). </a:t>
            </a:r>
            <a:endParaRPr dirty="0" sz="2400" lang="en-US"/>
          </a:p>
          <a:p>
            <a:pPr algn="just">
              <a:buFont typeface="Courier New" pitchFamily="49" charset="0"/>
              <a:buChar char="o"/>
            </a:pPr>
            <a:r>
              <a:rPr dirty="0" sz="2400" lang="en-US" smtClean="0"/>
              <a:t>Mouse </a:t>
            </a:r>
            <a:r>
              <a:rPr dirty="0" sz="2400" lang="en-US"/>
              <a:t>brain examined microscopically for </a:t>
            </a:r>
            <a:r>
              <a:rPr dirty="0" sz="2400" lang="en-US" smtClean="0"/>
              <a:t>presence of Negri </a:t>
            </a:r>
            <a:r>
              <a:rPr dirty="0" sz="2400" lang="en-US"/>
              <a:t>bodies especially in mice showing paralysis for 24 hours before death</a:t>
            </a:r>
            <a:r>
              <a:rPr dirty="0" sz="2400" lang="en-US" smtClean="0"/>
              <a:t>.</a:t>
            </a:r>
          </a:p>
          <a:p>
            <a:pPr algn="just" indent="0" marL="0">
              <a:buNone/>
            </a:pPr>
            <a:r>
              <a:rPr b="1" dirty="0" sz="2400" lang="en-US" smtClean="0"/>
              <a:t>2- Tissue </a:t>
            </a:r>
            <a:r>
              <a:rPr b="1" dirty="0" sz="2400" lang="en-US" smtClean="0"/>
              <a:t>culture:</a:t>
            </a:r>
          </a:p>
          <a:p>
            <a:pPr algn="just" indent="-225425" marL="395288">
              <a:spcBef>
                <a:spcPts val="0"/>
              </a:spcBef>
              <a:buFont typeface="Courier New" pitchFamily="49" charset="0"/>
              <a:buChar char="o"/>
            </a:pPr>
            <a:r>
              <a:rPr dirty="0" sz="2400" lang="en-US" smtClean="0"/>
              <a:t>The virus propagated in </a:t>
            </a:r>
            <a:r>
              <a:rPr dirty="0" sz="2400" lang="en-US" smtClean="0"/>
              <a:t>BHK21, WI38 with CPE as cell rounding and then </a:t>
            </a:r>
            <a:r>
              <a:rPr dirty="0" sz="2400" lang="en-US" err="1" smtClean="0"/>
              <a:t>lysis</a:t>
            </a:r>
            <a:r>
              <a:rPr dirty="0" sz="2400" lang="en-US" smtClean="0"/>
              <a:t>.</a:t>
            </a:r>
            <a:endParaRPr dirty="0" sz="2400" lang="en-US" smtClean="0"/>
          </a:p>
          <a:p>
            <a:pPr algn="just" indent="-225425" marL="395288">
              <a:spcBef>
                <a:spcPts val="0"/>
              </a:spcBef>
              <a:buFont typeface="Courier New" pitchFamily="49" charset="0"/>
              <a:buChar char="o"/>
            </a:pPr>
            <a:r>
              <a:rPr dirty="0" sz="2400" lang="en-US" smtClean="0"/>
              <a:t>The virus is cell associated and replicate in </a:t>
            </a:r>
            <a:r>
              <a:rPr dirty="0" sz="2400" lang="en-US" smtClean="0"/>
              <a:t>cytoplasm make </a:t>
            </a:r>
            <a:r>
              <a:rPr dirty="0" sz="2400" lang="en-US" err="1" smtClean="0"/>
              <a:t>intracytoplsamic</a:t>
            </a:r>
            <a:r>
              <a:rPr dirty="0" sz="2400" lang="en-US" smtClean="0"/>
              <a:t> </a:t>
            </a:r>
            <a:r>
              <a:rPr dirty="0" sz="2400" lang="en-US" smtClean="0"/>
              <a:t>Inclusion </a:t>
            </a:r>
            <a:r>
              <a:rPr dirty="0" sz="2400" lang="en-US" smtClean="0"/>
              <a:t>bodies.</a:t>
            </a:r>
            <a:endParaRPr dirty="0" sz="2400"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Autofit/>
          </a:bodyPr>
          <a:p>
            <a:r>
              <a:rPr b="1" dirty="0" sz="4000" lang="en-US" smtClean="0">
                <a:solidFill>
                  <a:srgbClr val="FF0000"/>
                </a:solidFill>
              </a:rPr>
              <a:t>RHABDOVIR1DAE</a:t>
            </a:r>
            <a:endParaRPr dirty="0" sz="4000" lang="ar-SA">
              <a:solidFill>
                <a:srgbClr val="FF0000"/>
              </a:solidFill>
            </a:endParaRPr>
          </a:p>
        </p:txBody>
      </p:sp>
      <p:sp>
        <p:nvSpPr>
          <p:cNvPr id="1048594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096000"/>
          </a:xfrm>
        </p:spPr>
        <p:txBody>
          <a:bodyPr>
            <a:normAutofit fontScale="96875" lnSpcReduction="20000"/>
          </a:bodyPr>
          <a:p>
            <a:pPr indent="0" marL="0">
              <a:buNone/>
            </a:pPr>
            <a:r>
              <a:rPr dirty="0" lang="en-US" smtClean="0"/>
              <a:t>Rhabdovirus </a:t>
            </a:r>
            <a:r>
              <a:rPr dirty="0" lang="en-US"/>
              <a:t>(rhabdos = rod) </a:t>
            </a:r>
            <a:r>
              <a:rPr dirty="0" lang="en-US" smtClean="0"/>
              <a:t>  / (bullet </a:t>
            </a:r>
            <a:r>
              <a:rPr dirty="0" lang="en-US"/>
              <a:t>- shaped) </a:t>
            </a:r>
            <a:endParaRPr dirty="0" lang="en-US" smtClean="0"/>
          </a:p>
          <a:p>
            <a:pPr indent="0" marL="0">
              <a:buNone/>
            </a:pPr>
            <a:endParaRPr b="1" dirty="0" lang="en-US" smtClean="0"/>
          </a:p>
          <a:p>
            <a:pPr indent="0" marL="0">
              <a:buNone/>
            </a:pPr>
            <a:endParaRPr b="1" dirty="0" lang="en-US"/>
          </a:p>
          <a:p>
            <a:pPr indent="0" marL="0">
              <a:buNone/>
            </a:pPr>
            <a:r>
              <a:rPr b="1" dirty="0" lang="en-US" smtClean="0"/>
              <a:t>* General </a:t>
            </a:r>
            <a:r>
              <a:rPr b="1" dirty="0" lang="en-US"/>
              <a:t>properties:</a:t>
            </a:r>
          </a:p>
          <a:p>
            <a:pPr indent="-182563" marL="182563">
              <a:buNone/>
            </a:pPr>
            <a:r>
              <a:rPr dirty="0" lang="en-US" smtClean="0"/>
              <a:t>Morphological characters:</a:t>
            </a:r>
          </a:p>
          <a:p>
            <a:pPr indent="-182563" marL="182563">
              <a:buNone/>
            </a:pPr>
            <a:r>
              <a:rPr dirty="0" lang="en-US" smtClean="0"/>
              <a:t>• Shape: rod shaped (Cylindrical particles rounded </a:t>
            </a:r>
            <a:r>
              <a:rPr dirty="0" lang="en-US"/>
              <a:t>at one end </a:t>
            </a:r>
            <a:r>
              <a:rPr dirty="0" lang="en-US" smtClean="0"/>
              <a:t>and flat </a:t>
            </a:r>
            <a:r>
              <a:rPr dirty="0" lang="en-US"/>
              <a:t>or truncated at the </a:t>
            </a:r>
            <a:r>
              <a:rPr dirty="0" lang="en-US" smtClean="0"/>
              <a:t>other).</a:t>
            </a:r>
          </a:p>
          <a:p>
            <a:pPr indent="-182563" marL="182563">
              <a:buNone/>
            </a:pPr>
            <a:r>
              <a:rPr dirty="0" lang="en-US" smtClean="0"/>
              <a:t>Or it may be conical in shape.</a:t>
            </a:r>
            <a:endParaRPr dirty="0" lang="en-US"/>
          </a:p>
          <a:p>
            <a:pPr indent="0" marL="0">
              <a:buNone/>
            </a:pPr>
            <a:r>
              <a:rPr dirty="0" lang="en-US"/>
              <a:t>• </a:t>
            </a:r>
            <a:r>
              <a:rPr dirty="0" lang="en-US" smtClean="0"/>
              <a:t>Size: 75 </a:t>
            </a:r>
            <a:r>
              <a:rPr dirty="0" lang="en-US"/>
              <a:t>x 180 nm in size.</a:t>
            </a:r>
          </a:p>
          <a:p>
            <a:pPr indent="-182563" marL="182563">
              <a:buNone/>
            </a:pPr>
            <a:r>
              <a:rPr dirty="0" lang="en-US"/>
              <a:t>• The </a:t>
            </a:r>
            <a:r>
              <a:rPr dirty="0" lang="en-US" smtClean="0"/>
              <a:t>virus is enveloped.</a:t>
            </a:r>
            <a:endParaRPr dirty="0" lang="en-US"/>
          </a:p>
        </p:txBody>
      </p:sp>
      <p:pic>
        <p:nvPicPr>
          <p:cNvPr id="2097152" name="Picture 4"/>
          <p:cNvPicPr>
            <a:picLocks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6019800" y="1143000"/>
            <a:ext cx="2686050" cy="2632075"/>
          </a:xfrm>
          <a:prstGeom prst="rect"/>
          <a:noFill/>
          <a:ln>
            <a:noFill/>
          </a:ln>
        </p:spPr>
      </p:pic>
    </p:spTree>
  </p:cSld>
  <p:clrMapOvr>
    <a:masterClrMapping/>
  </p:clrMapOvr>
  <p:timing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/>
          </a:bodyPr>
          <a:p>
            <a:pPr>
              <a:buNone/>
            </a:pPr>
            <a:r>
              <a:rPr b="1" dirty="0" lang="en-US" smtClean="0"/>
              <a:t>*</a:t>
            </a:r>
            <a:r>
              <a:rPr b="1" dirty="0" lang="en-US" smtClean="0"/>
              <a:t>Confirmatory diagnosis:</a:t>
            </a:r>
          </a:p>
          <a:p>
            <a:pPr>
              <a:buNone/>
            </a:pPr>
            <a:r>
              <a:rPr dirty="0" lang="en-US" smtClean="0"/>
              <a:t>1- </a:t>
            </a:r>
            <a:r>
              <a:rPr b="1" dirty="0" lang="en-US" smtClean="0"/>
              <a:t>SNT</a:t>
            </a:r>
            <a:r>
              <a:rPr dirty="0" lang="en-US" smtClean="0"/>
              <a:t> </a:t>
            </a:r>
            <a:r>
              <a:rPr dirty="0" lang="en-US" smtClean="0"/>
              <a:t>for detection of neutralizing antibodies.</a:t>
            </a:r>
          </a:p>
          <a:p>
            <a:pPr algn="just">
              <a:buNone/>
            </a:pPr>
            <a:r>
              <a:rPr b="1" dirty="0" lang="en-US" smtClean="0"/>
              <a:t>2- FAT: </a:t>
            </a:r>
            <a:r>
              <a:rPr dirty="0" lang="en-US" smtClean="0"/>
              <a:t>It </a:t>
            </a:r>
            <a:r>
              <a:rPr dirty="0" lang="en-US" smtClean="0"/>
              <a:t>is rapid and highly specific means for detection of viral antigen in infected dog, inoculated mice and tissue culture. </a:t>
            </a:r>
            <a:endParaRPr dirty="0" lang="en-US" smtClean="0"/>
          </a:p>
          <a:p>
            <a:pPr algn="just" indent="0" marL="0">
              <a:buNone/>
            </a:pPr>
            <a:r>
              <a:rPr dirty="0" lang="en-US"/>
              <a:t>FAT </a:t>
            </a:r>
            <a:r>
              <a:rPr dirty="0" lang="en-US" smtClean="0"/>
              <a:t>detect </a:t>
            </a:r>
            <a:r>
              <a:rPr dirty="0" lang="en-US"/>
              <a:t>of viral antigen in epithelial cells of corneal smears and on impression smears from brain of inoculated mice several days before death.</a:t>
            </a:r>
          </a:p>
          <a:p>
            <a:pPr algn="just">
              <a:buNone/>
            </a:pPr>
            <a:endParaRPr dirty="0" 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457200"/>
          </a:xfrm>
        </p:spPr>
        <p:txBody>
          <a:bodyPr>
            <a:noAutofit/>
          </a:bodyPr>
          <a:p>
            <a:pPr algn="l"/>
            <a:r>
              <a:rPr b="1" dirty="0" sz="2800" lang="en-US" smtClean="0"/>
              <a:t>Control of rabies</a:t>
            </a:r>
            <a:endParaRPr b="1" dirty="0" sz="2800" lang="en-US"/>
          </a:p>
        </p:txBody>
      </p:sp>
      <p:sp>
        <p:nvSpPr>
          <p:cNvPr id="1048617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172200"/>
          </a:xfrm>
        </p:spPr>
        <p:txBody>
          <a:bodyPr>
            <a:noAutofit/>
          </a:bodyPr>
          <a:p>
            <a:pPr indent="0" marL="0">
              <a:buNone/>
            </a:pPr>
            <a:r>
              <a:rPr dirty="0" sz="2400" lang="en-US"/>
              <a:t>Prophylactic vaccination is one of the most important ways for control of rabies.</a:t>
            </a:r>
          </a:p>
          <a:p>
            <a:pPr>
              <a:buNone/>
            </a:pPr>
            <a:r>
              <a:rPr b="1" dirty="0" sz="2000" lang="en-US"/>
              <a:t>*Flurry LEP vaccine:</a:t>
            </a:r>
          </a:p>
          <a:p>
            <a:pPr>
              <a:buNone/>
            </a:pPr>
            <a:r>
              <a:rPr b="1" dirty="0" sz="2000" lang="en-US"/>
              <a:t>*Flurry </a:t>
            </a:r>
            <a:r>
              <a:rPr b="1" dirty="0" sz="2000" lang="en-US" smtClean="0"/>
              <a:t>HEP vaccine</a:t>
            </a:r>
            <a:r>
              <a:rPr b="1" dirty="0" sz="2000" lang="en-US"/>
              <a:t>:</a:t>
            </a:r>
          </a:p>
          <a:p>
            <a:pPr>
              <a:buNone/>
            </a:pPr>
            <a:r>
              <a:rPr b="1" dirty="0" sz="2000" lang="en-US" smtClean="0"/>
              <a:t>*</a:t>
            </a:r>
            <a:r>
              <a:rPr b="1" dirty="0" sz="2000" lang="en-US" smtClean="0"/>
              <a:t>Rabbits spinal cord vaccine</a:t>
            </a:r>
            <a:r>
              <a:rPr b="1" dirty="0" sz="2000" lang="en-US" smtClean="0"/>
              <a:t>:</a:t>
            </a:r>
          </a:p>
          <a:p>
            <a:pPr>
              <a:buNone/>
            </a:pPr>
            <a:r>
              <a:rPr b="1" dirty="0" sz="2000" lang="en-US"/>
              <a:t>*Fermi and </a:t>
            </a:r>
            <a:r>
              <a:rPr b="1" dirty="0" sz="2000" lang="en-US" err="1"/>
              <a:t>semple</a:t>
            </a:r>
            <a:r>
              <a:rPr b="1" dirty="0" sz="2000" lang="en-US"/>
              <a:t> </a:t>
            </a:r>
            <a:r>
              <a:rPr b="1" dirty="0" sz="2000" lang="en-US" err="1"/>
              <a:t>phenolized</a:t>
            </a:r>
            <a:r>
              <a:rPr b="1" dirty="0" sz="2000" lang="en-US"/>
              <a:t> fixed -virus vaccine:</a:t>
            </a:r>
          </a:p>
          <a:p>
            <a:pPr>
              <a:buNone/>
            </a:pPr>
            <a:r>
              <a:rPr b="1" dirty="0" sz="2000" lang="en-US"/>
              <a:t>*Inactivated nervous -tissue vaccines:</a:t>
            </a:r>
          </a:p>
          <a:p>
            <a:pPr indent="0" marL="0">
              <a:buNone/>
            </a:pPr>
            <a:r>
              <a:rPr b="1" dirty="0" sz="2000" lang="en-US"/>
              <a:t>* </a:t>
            </a:r>
            <a:r>
              <a:rPr b="1" dirty="0" sz="2000" lang="en-US" err="1"/>
              <a:t>Reck's</a:t>
            </a:r>
            <a:r>
              <a:rPr b="1" dirty="0" sz="2000" lang="en-US"/>
              <a:t> duck - embryo vaccines:</a:t>
            </a:r>
          </a:p>
          <a:p>
            <a:pPr indent="0" marL="0">
              <a:buNone/>
            </a:pPr>
            <a:r>
              <a:rPr b="1" dirty="0" sz="2000" lang="en-US"/>
              <a:t>* Purified rabies vaccines (PRV):</a:t>
            </a:r>
          </a:p>
          <a:p>
            <a:pPr indent="0" marL="0">
              <a:buNone/>
            </a:pPr>
            <a:r>
              <a:rPr b="1" dirty="0" sz="2000" lang="en-US"/>
              <a:t>*Tissue culture adapted vaccines:</a:t>
            </a:r>
          </a:p>
          <a:p>
            <a:pPr indent="0" marL="0">
              <a:buNone/>
            </a:pPr>
            <a:r>
              <a:rPr dirty="0" sz="2400" lang="en-US" smtClean="0"/>
              <a:t>Now a highly purified tissue culture adapted inactivated rabies virus vaccines used for human and animals.</a:t>
            </a:r>
          </a:p>
          <a:p>
            <a:pPr indent="0" marL="0">
              <a:buNone/>
            </a:pPr>
            <a:r>
              <a:rPr dirty="0" sz="2400" lang="en-US" smtClean="0"/>
              <a:t>Rabies is a notifiable public health disease with strict control measures applied. </a:t>
            </a:r>
            <a:endParaRPr dirty="0" sz="2400" lang="en-U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 fontScale="90000"/>
          </a:bodyPr>
          <a:p>
            <a:r>
              <a:rPr b="1" dirty="0" sz="2400" lang="en-US" smtClean="0"/>
              <a:t>BOVINE EPHEMERAL FEVER</a:t>
            </a:r>
            <a:br>
              <a:rPr b="1" dirty="0" sz="2400" lang="en-US" smtClean="0"/>
            </a:br>
            <a:r>
              <a:rPr b="1" dirty="0" sz="2400" lang="en-US" smtClean="0"/>
              <a:t>(THREE- DAYSICKNESS)</a:t>
            </a:r>
            <a:endParaRPr b="1" dirty="0" sz="240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867400"/>
          </a:xfrm>
        </p:spPr>
        <p:txBody>
          <a:bodyPr>
            <a:noAutofit/>
          </a:bodyPr>
          <a:p>
            <a:pPr algn="just" indent="0" marL="0">
              <a:buNone/>
            </a:pPr>
            <a:r>
              <a:rPr dirty="0" sz="2400" lang="en-US" smtClean="0"/>
              <a:t>An arthropod </a:t>
            </a:r>
            <a:r>
              <a:rPr dirty="0" sz="2400" lang="en-US" smtClean="0"/>
              <a:t>– borne virus disease of cattle </a:t>
            </a:r>
            <a:r>
              <a:rPr dirty="0" sz="2400" lang="en-US" smtClean="0"/>
              <a:t>and buffaloes characterized </a:t>
            </a:r>
            <a:r>
              <a:rPr dirty="0" sz="2400" lang="en-US" smtClean="0"/>
              <a:t>by sudden fever, stiffness, lameness and spontaneous recovery within few days.</a:t>
            </a:r>
          </a:p>
          <a:p>
            <a:pPr>
              <a:buNone/>
            </a:pPr>
            <a:r>
              <a:rPr b="1" dirty="0" sz="2400" lang="en-US" smtClean="0"/>
              <a:t>*Hosts affected</a:t>
            </a:r>
            <a:r>
              <a:rPr b="1" dirty="0" sz="2400" lang="en-US" smtClean="0"/>
              <a:t>: Cattle and buffaloes.</a:t>
            </a:r>
            <a:endParaRPr b="1" dirty="0" sz="2400" lang="en-US" smtClean="0"/>
          </a:p>
          <a:p>
            <a:pPr>
              <a:buNone/>
            </a:pPr>
            <a:r>
              <a:rPr b="1" dirty="0" sz="2400" lang="en-US" smtClean="0"/>
              <a:t>*</a:t>
            </a:r>
            <a:r>
              <a:rPr b="1" dirty="0" sz="2400" lang="en-US" smtClean="0"/>
              <a:t>General properties:</a:t>
            </a:r>
          </a:p>
          <a:p>
            <a:pPr algn="just" indent="-234950" marL="234950">
              <a:buFont typeface="Wingdings" pitchFamily="2" charset="2"/>
              <a:buChar char="§"/>
            </a:pPr>
            <a:r>
              <a:rPr dirty="0" sz="2400" lang="en-US" smtClean="0"/>
              <a:t>The virus possesses some of the characteristics of </a:t>
            </a:r>
            <a:r>
              <a:rPr dirty="0" sz="2400" lang="en-US" err="1" smtClean="0"/>
              <a:t>Rhabdoviruses</a:t>
            </a:r>
            <a:r>
              <a:rPr dirty="0" sz="2400" lang="en-US" smtClean="0"/>
              <a:t>.</a:t>
            </a:r>
          </a:p>
          <a:p>
            <a:pPr algn="just" indent="-234950" marL="234950">
              <a:buFont typeface="Wingdings" pitchFamily="2" charset="2"/>
              <a:buChar char="§"/>
            </a:pPr>
            <a:r>
              <a:rPr dirty="0" sz="2400" lang="en-US" smtClean="0"/>
              <a:t>Citrated whole blood from affected cattle remains infective for 8 days when stored at 2-4°C. </a:t>
            </a:r>
          </a:p>
          <a:p>
            <a:pPr algn="just" indent="-234950" marL="234950">
              <a:buFont typeface="Wingdings" pitchFamily="2" charset="2"/>
              <a:buChar char="§"/>
            </a:pPr>
            <a:r>
              <a:rPr dirty="0" sz="2400" lang="en-US" smtClean="0"/>
              <a:t>The virus can be stored for years at - 70°C in lyophilized state at 4°C. </a:t>
            </a:r>
          </a:p>
          <a:p>
            <a:pPr algn="just" indent="-234950" marL="234950">
              <a:buFont typeface="Wingdings" pitchFamily="2" charset="2"/>
              <a:buChar char="§"/>
            </a:pPr>
            <a:r>
              <a:rPr dirty="0" sz="2400" lang="en-US" smtClean="0"/>
              <a:t>Low pH (2.5) or high pH (12) destroys the infectivity of the virus within 10 minutes. </a:t>
            </a:r>
          </a:p>
          <a:p>
            <a:pPr algn="just" indent="-234950" marL="234950">
              <a:buFont typeface="Wingdings" pitchFamily="2" charset="2"/>
              <a:buChar char="§"/>
            </a:pPr>
            <a:r>
              <a:rPr dirty="0" sz="2400" lang="en-US" smtClean="0"/>
              <a:t>The virus is inactivated at 56°C within 10 minutes, 37°C within 18 hours at 25°C in 120 hours.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15400" cy="6477000"/>
          </a:xfrm>
        </p:spPr>
        <p:txBody>
          <a:bodyPr>
            <a:normAutofit fontScale="95833" lnSpcReduction="20000"/>
          </a:bodyPr>
          <a:p>
            <a:pPr>
              <a:spcBef>
                <a:spcPts val="0"/>
              </a:spcBef>
              <a:buNone/>
            </a:pPr>
            <a:r>
              <a:rPr b="1" dirty="0" sz="2400" lang="en-US" smtClean="0"/>
              <a:t>Laboratory diagnosis:</a:t>
            </a:r>
          </a:p>
          <a:p>
            <a:pPr indent="-234950" marL="234950">
              <a:spcBef>
                <a:spcPts val="0"/>
              </a:spcBef>
              <a:buNone/>
            </a:pPr>
            <a:r>
              <a:rPr dirty="0" sz="2400" lang="en-US" smtClean="0"/>
              <a:t>- The </a:t>
            </a:r>
            <a:r>
              <a:rPr dirty="0" sz="2400" lang="en-US" err="1" smtClean="0"/>
              <a:t>preffered</a:t>
            </a:r>
            <a:r>
              <a:rPr dirty="0" sz="2400" lang="en-US" smtClean="0"/>
              <a:t> sample is the buffy coat from citrated blood samples .</a:t>
            </a:r>
          </a:p>
          <a:p>
            <a:pPr indent="-234950" marL="234950">
              <a:spcBef>
                <a:spcPts val="0"/>
              </a:spcBef>
              <a:buNone/>
            </a:pPr>
            <a:r>
              <a:rPr dirty="0" sz="2400" lang="en-US" smtClean="0"/>
              <a:t>The virus also can be detected in cells from lungs</a:t>
            </a:r>
            <a:r>
              <a:rPr dirty="0" sz="2400" lang="en-US"/>
              <a:t>, spleen and </a:t>
            </a:r>
            <a:r>
              <a:rPr dirty="0" sz="2400" lang="en-US" smtClean="0"/>
              <a:t>LN.</a:t>
            </a:r>
            <a:r>
              <a:rPr dirty="0" sz="2400" lang="en-US" smtClean="0"/>
              <a:t> </a:t>
            </a:r>
            <a:endParaRPr dirty="0" sz="2400" lang="en-US" smtClean="0"/>
          </a:p>
          <a:p>
            <a:pPr>
              <a:spcBef>
                <a:spcPts val="0"/>
              </a:spcBef>
              <a:buNone/>
            </a:pPr>
            <a:r>
              <a:rPr b="1" dirty="0" sz="2400" lang="en-US" smtClean="0"/>
              <a:t>- Viru</a:t>
            </a:r>
            <a:r>
              <a:rPr dirty="0" sz="2400" lang="en-US" smtClean="0"/>
              <a:t>s</a:t>
            </a:r>
            <a:r>
              <a:rPr b="1" dirty="0" sz="2400" lang="en-US" smtClean="0"/>
              <a:t> isolation:</a:t>
            </a:r>
          </a:p>
          <a:p>
            <a:pPr indent="0" marL="0">
              <a:spcBef>
                <a:spcPts val="0"/>
              </a:spcBef>
              <a:buNone/>
            </a:pPr>
            <a:r>
              <a:rPr b="1" dirty="0" sz="2400" lang="en-US" smtClean="0"/>
              <a:t>* </a:t>
            </a:r>
            <a:r>
              <a:rPr b="1" dirty="0" sz="2400" lang="en-US"/>
              <a:t>Cultivation:</a:t>
            </a:r>
          </a:p>
          <a:p>
            <a:pPr indent="0" marL="0">
              <a:spcBef>
                <a:spcPts val="0"/>
              </a:spcBef>
              <a:buNone/>
            </a:pPr>
            <a:r>
              <a:rPr b="1" dirty="0" sz="2400" lang="en-US"/>
              <a:t>- Lab. animal:</a:t>
            </a:r>
          </a:p>
          <a:p>
            <a:pPr indent="-290513" marL="290513">
              <a:spcBef>
                <a:spcPts val="0"/>
              </a:spcBef>
              <a:buFont typeface="Wingdings" pitchFamily="2" charset="2"/>
              <a:buChar char="q"/>
            </a:pPr>
            <a:r>
              <a:rPr dirty="0" sz="2400" lang="en-US"/>
              <a:t>The virus has been adapted to growth in the brain of </a:t>
            </a:r>
            <a:r>
              <a:rPr dirty="0" sz="2400" lang="en-US" err="1"/>
              <a:t>unweaned</a:t>
            </a:r>
            <a:r>
              <a:rPr dirty="0" sz="2400" lang="en-US"/>
              <a:t> mice or hamsters (1-3 days age). </a:t>
            </a:r>
          </a:p>
          <a:p>
            <a:pPr indent="-290513" marL="290513">
              <a:spcBef>
                <a:spcPts val="0"/>
              </a:spcBef>
              <a:buFont typeface="Wingdings" pitchFamily="2" charset="2"/>
              <a:buChar char="q"/>
            </a:pPr>
            <a:r>
              <a:rPr dirty="0" sz="2400" lang="en-US"/>
              <a:t>Virulent strains become stabilized after only 6 serial </a:t>
            </a:r>
            <a:r>
              <a:rPr dirty="0" sz="2400" lang="en-US" err="1"/>
              <a:t>intracerebral</a:t>
            </a:r>
            <a:r>
              <a:rPr dirty="0" sz="2400" lang="en-US"/>
              <a:t> passages, causing paralysis and death 2-3 days post inoculation. </a:t>
            </a:r>
          </a:p>
          <a:p>
            <a:pPr indent="-290513" marL="290513">
              <a:spcBef>
                <a:spcPts val="0"/>
              </a:spcBef>
              <a:buFont typeface="Wingdings" pitchFamily="2" charset="2"/>
              <a:buChar char="q"/>
            </a:pPr>
            <a:r>
              <a:rPr dirty="0" sz="2400" lang="en-US"/>
              <a:t>The virus loss of pathogenicity for-calves.</a:t>
            </a:r>
          </a:p>
          <a:p>
            <a:pPr indent="0" marL="0">
              <a:spcBef>
                <a:spcPts val="0"/>
              </a:spcBef>
              <a:buNone/>
            </a:pPr>
            <a:r>
              <a:rPr b="1" dirty="0" sz="2400" lang="en-US"/>
              <a:t>-Tissue culture:</a:t>
            </a:r>
          </a:p>
          <a:p>
            <a:pPr algn="just" indent="-290513" marL="290513">
              <a:spcBef>
                <a:spcPts val="0"/>
              </a:spcBef>
              <a:buFont typeface="Wingdings" pitchFamily="2" charset="2"/>
              <a:buChar char="v"/>
            </a:pPr>
            <a:r>
              <a:rPr dirty="0" sz="2400" lang="en-US"/>
              <a:t>The virus can also be grown in BHK-21 and Vero cells with the CPE develop after 48 hours of incubation which is characterized by granular cytoplasm, cell rounding followed by detachment from the glass</a:t>
            </a:r>
            <a:endParaRPr dirty="0" sz="2400" lang="en-U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400800"/>
          </a:xfrm>
        </p:spPr>
        <p:txBody>
          <a:bodyPr>
            <a:normAutofit fontScale="96875" lnSpcReduction="10000"/>
          </a:bodyPr>
          <a:p>
            <a:pPr>
              <a:buNone/>
            </a:pPr>
            <a:r>
              <a:rPr b="1" dirty="0" lang="en-US" smtClean="0"/>
              <a:t>- </a:t>
            </a:r>
            <a:r>
              <a:rPr b="1" dirty="0" lang="en-US"/>
              <a:t>Confirmatory diagnosis:</a:t>
            </a:r>
          </a:p>
          <a:p>
            <a:pPr algn="just" indent="-166688" marL="166688">
              <a:buNone/>
            </a:pPr>
            <a:r>
              <a:rPr dirty="0" lang="en-US"/>
              <a:t>The most reliable methods for viral detection are </a:t>
            </a:r>
            <a:r>
              <a:rPr dirty="0" lang="en-US" smtClean="0"/>
              <a:t>FAT, </a:t>
            </a:r>
            <a:r>
              <a:rPr dirty="0" lang="en-US"/>
              <a:t>ELISA, </a:t>
            </a:r>
            <a:r>
              <a:rPr dirty="0" lang="en-US" err="1" smtClean="0"/>
              <a:t>Immunoperoxidase</a:t>
            </a:r>
            <a:r>
              <a:rPr dirty="0" lang="en-US"/>
              <a:t>,</a:t>
            </a:r>
            <a:r>
              <a:rPr dirty="0" lang="en-US" smtClean="0"/>
              <a:t> </a:t>
            </a:r>
            <a:r>
              <a:rPr dirty="0" lang="en-US"/>
              <a:t>neutralization test and </a:t>
            </a:r>
            <a:r>
              <a:rPr dirty="0" lang="en-US" smtClean="0"/>
              <a:t>RT-PCR. </a:t>
            </a:r>
          </a:p>
          <a:p>
            <a:pPr algn="just" indent="-166688" marL="166688">
              <a:buNone/>
            </a:pPr>
            <a:r>
              <a:rPr dirty="0" lang="en-US" smtClean="0"/>
              <a:t>*SNT, ELISA and CFT for antibody detection (one serotype) but </a:t>
            </a:r>
            <a:r>
              <a:rPr dirty="0" lang="en-US"/>
              <a:t>considered of diagnostic value only when taken in conjunction with clinical signs of disease</a:t>
            </a:r>
            <a:r>
              <a:rPr dirty="0" lang="en-US" smtClean="0"/>
              <a:t>.</a:t>
            </a:r>
          </a:p>
          <a:p>
            <a:pPr algn="just" indent="-166688" marL="166688">
              <a:buNone/>
            </a:pPr>
            <a:endParaRPr dirty="0" lang="en-US" smtClean="0"/>
          </a:p>
          <a:p>
            <a:pPr algn="just" indent="-166688" marL="166688">
              <a:buNone/>
            </a:pPr>
            <a:r>
              <a:rPr dirty="0" lang="en-US" smtClean="0"/>
              <a:t>*</a:t>
            </a:r>
            <a:r>
              <a:rPr dirty="0" lang="en-US"/>
              <a:t>Immunity:</a:t>
            </a:r>
          </a:p>
          <a:p>
            <a:pPr indent="-176213">
              <a:buFontTx/>
              <a:buChar char="-"/>
            </a:pPr>
            <a:r>
              <a:rPr dirty="0" lang="en-US"/>
              <a:t>Recovered cattle are immune for up to 2 years. </a:t>
            </a:r>
          </a:p>
          <a:p>
            <a:pPr indent="-176213">
              <a:buFontTx/>
              <a:buChar char="-"/>
            </a:pPr>
            <a:r>
              <a:rPr dirty="0" lang="en-US" smtClean="0"/>
              <a:t>Many viral vaccines were tried.</a:t>
            </a:r>
            <a:endParaRPr dirty="0" lang="en-US"/>
          </a:p>
          <a:p>
            <a:pPr algn="just" indent="-290513" marL="290513">
              <a:buFont typeface="Wingdings" pitchFamily="2" charset="2"/>
              <a:buChar char="v"/>
            </a:pPr>
            <a:endParaRPr dirty="0" lang="en-US" smtClean="0"/>
          </a:p>
          <a:p>
            <a:endParaRPr dirty="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553200"/>
          </a:xfrm>
        </p:spPr>
        <p:txBody>
          <a:bodyPr>
            <a:normAutofit fontScale="96875" lnSpcReduction="10000"/>
          </a:bodyPr>
          <a:p>
            <a:pPr indent="0" marL="0">
              <a:buNone/>
            </a:pPr>
            <a:r>
              <a:rPr b="1" dirty="0" lang="en-US" smtClean="0">
                <a:solidFill>
                  <a:srgbClr val="FF0000"/>
                </a:solidFill>
              </a:rPr>
              <a:t>Genome structure and organization:</a:t>
            </a:r>
          </a:p>
          <a:p>
            <a:pPr indent="0" marL="0">
              <a:buNone/>
            </a:pPr>
            <a:endParaRPr b="1" dirty="0" lang="en-US"/>
          </a:p>
          <a:p>
            <a:pPr indent="0" marL="0">
              <a:buNone/>
            </a:pPr>
            <a:endParaRPr b="1" dirty="0" lang="en-US" smtClean="0"/>
          </a:p>
          <a:p>
            <a:pPr indent="0" marL="0">
              <a:buNone/>
            </a:pPr>
            <a:endParaRPr b="1" dirty="0" lang="en-US"/>
          </a:p>
          <a:p>
            <a:pPr indent="0" marL="0">
              <a:buNone/>
            </a:pPr>
            <a:r>
              <a:rPr dirty="0" lang="en-US"/>
              <a:t>• It contains a single stranded, linear RNA of (-) </a:t>
            </a:r>
            <a:r>
              <a:rPr dirty="0" lang="en-US" smtClean="0"/>
              <a:t>sense (11-15 Kb).</a:t>
            </a:r>
            <a:endParaRPr dirty="0" lang="en-US"/>
          </a:p>
          <a:p>
            <a:pPr indent="0" marL="0">
              <a:buNone/>
            </a:pPr>
            <a:endParaRPr dirty="0" lang="en-US" smtClean="0"/>
          </a:p>
          <a:p>
            <a:pPr>
              <a:spcBef>
                <a:spcPts val="0"/>
              </a:spcBef>
            </a:pPr>
            <a:r>
              <a:rPr dirty="0" lang="en-US"/>
              <a:t>The </a:t>
            </a:r>
            <a:r>
              <a:rPr dirty="0" lang="en-US" err="1"/>
              <a:t>virion</a:t>
            </a:r>
            <a:r>
              <a:rPr dirty="0" lang="en-US"/>
              <a:t> contain five proteins: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dirty="0" lang="en-US"/>
              <a:t>Nucleoprotein (N), 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dirty="0" lang="en-US"/>
              <a:t>Phosphoprotein (P),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dirty="0" lang="en-US"/>
              <a:t>Matrix protein (M), 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dirty="0" lang="en-US"/>
              <a:t>Glycoprotein (G) </a:t>
            </a:r>
            <a:endParaRPr dirty="0" lang="en-US" smtClean="0"/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dirty="0" lang="en-US" smtClean="0"/>
              <a:t>Transcriptase </a:t>
            </a:r>
            <a:r>
              <a:rPr dirty="0" lang="en-US"/>
              <a:t>(L), </a:t>
            </a:r>
          </a:p>
        </p:txBody>
      </p:sp>
      <p:pic>
        <p:nvPicPr>
          <p:cNvPr id="2097153" name="Picture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381000" y="762000"/>
            <a:ext cx="8305800" cy="1447800"/>
          </a:xfrm>
          <a:prstGeom prst="rect"/>
          <a:noFill/>
          <a:ln>
            <a:noFill/>
          </a:ln>
          <a:effectLst/>
        </p:spPr>
      </p:pic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781800"/>
          </a:xfrm>
        </p:spPr>
        <p:txBody>
          <a:bodyPr>
            <a:normAutofit/>
          </a:bodyPr>
          <a:p>
            <a:pPr indent="-182563" marL="182563">
              <a:buNone/>
            </a:pPr>
            <a:r>
              <a:rPr b="1" dirty="0" lang="en-US" smtClean="0">
                <a:solidFill>
                  <a:srgbClr val="FF0000"/>
                </a:solidFill>
              </a:rPr>
              <a:t>Protein structure:</a:t>
            </a:r>
          </a:p>
          <a:p>
            <a:pPr indent="-182563" marL="182563">
              <a:buNone/>
            </a:pPr>
            <a:endParaRPr dirty="0" lang="en-US" smtClean="0"/>
          </a:p>
          <a:p>
            <a:pPr indent="-182563" marL="182563">
              <a:buNone/>
            </a:pPr>
            <a:endParaRPr dirty="0" lang="en-US"/>
          </a:p>
          <a:p>
            <a:pPr indent="-182563" marL="182563">
              <a:buNone/>
            </a:pPr>
            <a:endParaRPr dirty="0" lang="en-US" smtClean="0"/>
          </a:p>
          <a:p>
            <a:pPr indent="-182563" marL="182563">
              <a:buNone/>
            </a:pPr>
            <a:endParaRPr dirty="0" lang="en-US"/>
          </a:p>
          <a:p>
            <a:pPr indent="-182563" marL="182563">
              <a:buNone/>
            </a:pPr>
            <a:endParaRPr dirty="0" lang="en-US" smtClean="0"/>
          </a:p>
          <a:p>
            <a:pPr indent="-182563" marL="182563">
              <a:buNone/>
            </a:pPr>
            <a:endParaRPr dirty="0" lang="en-US"/>
          </a:p>
          <a:p>
            <a:pPr indent="-182563" marL="182563">
              <a:buNone/>
            </a:pPr>
            <a:endParaRPr dirty="0" lang="en-US" smtClean="0"/>
          </a:p>
          <a:p>
            <a:pPr indent="-182563" marL="182563">
              <a:buNone/>
            </a:pPr>
            <a:endParaRPr dirty="0" lang="en-US"/>
          </a:p>
          <a:p>
            <a:pPr indent="-182563" marL="182563">
              <a:buNone/>
            </a:pPr>
            <a:endParaRPr dirty="0" lang="en-US" smtClean="0"/>
          </a:p>
          <a:p>
            <a:pPr indent="-182563" marL="182563">
              <a:buNone/>
            </a:pPr>
            <a:endParaRPr dirty="0" lang="en-US"/>
          </a:p>
          <a:p>
            <a:pPr indent="-182563" marL="182563">
              <a:buNone/>
            </a:pPr>
            <a:endParaRPr dirty="0" lang="en-US" smtClean="0"/>
          </a:p>
        </p:txBody>
      </p:sp>
      <p:pic>
        <p:nvPicPr>
          <p:cNvPr id="2097154" name="Picture 2" descr="http://education.expasy.org/images/Virion_plat_VSV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152400" y="838200"/>
            <a:ext cx="8844640" cy="5943600"/>
          </a:xfrm>
          <a:prstGeom prst="rect"/>
          <a:noFill/>
        </p:spPr>
      </p:pic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Content Placeholder 2"/>
          <p:cNvSpPr>
            <a:spLocks noGrp="1"/>
          </p:cNvSpPr>
          <p:nvPr>
            <p:ph idx="1"/>
          </p:nvPr>
        </p:nvSpPr>
        <p:spPr>
          <a:xfrm>
            <a:off x="228600" y="76200"/>
            <a:ext cx="8686800" cy="6629400"/>
          </a:xfrm>
        </p:spPr>
        <p:txBody>
          <a:bodyPr>
            <a:noAutofit/>
          </a:bodyPr>
          <a:p>
            <a:pPr algn="just" indent="-365125" marL="365125">
              <a:spcBef>
                <a:spcPts val="0"/>
              </a:spcBef>
              <a:buNone/>
            </a:pPr>
            <a:r>
              <a:rPr dirty="0" lang="en-US" smtClean="0"/>
              <a:t>• The </a:t>
            </a:r>
            <a:r>
              <a:rPr dirty="0" lang="en-US" err="1" smtClean="0"/>
              <a:t>virions</a:t>
            </a:r>
            <a:r>
              <a:rPr dirty="0" lang="en-US" smtClean="0"/>
              <a:t> </a:t>
            </a:r>
            <a:r>
              <a:rPr dirty="0" lang="en-US"/>
              <a:t>are sensitive to ethyl ether and other lipid solvents. </a:t>
            </a:r>
            <a:endParaRPr dirty="0" lang="en-US" smtClean="0"/>
          </a:p>
          <a:p>
            <a:pPr algn="just" indent="-365125" marL="365125">
              <a:spcBef>
                <a:spcPts val="0"/>
              </a:spcBef>
              <a:buNone/>
            </a:pPr>
            <a:endParaRPr dirty="0" lang="en-US"/>
          </a:p>
          <a:p>
            <a:pPr algn="just" indent="-365125" marL="365125">
              <a:spcBef>
                <a:spcPts val="0"/>
              </a:spcBef>
              <a:buNone/>
            </a:pPr>
            <a:r>
              <a:rPr dirty="0" lang="en-US"/>
              <a:t>• </a:t>
            </a:r>
            <a:r>
              <a:rPr dirty="0" lang="en-US" smtClean="0"/>
              <a:t>Rabies virus, VSV, and </a:t>
            </a:r>
            <a:r>
              <a:rPr dirty="0" lang="en-US"/>
              <a:t>BEFV </a:t>
            </a:r>
            <a:r>
              <a:rPr dirty="0" lang="en-US" smtClean="0"/>
              <a:t>possess </a:t>
            </a:r>
            <a:r>
              <a:rPr dirty="0" lang="en-US"/>
              <a:t>a lipoprotein </a:t>
            </a:r>
            <a:r>
              <a:rPr dirty="0" lang="en-US" smtClean="0"/>
              <a:t>haemagglutinin which </a:t>
            </a:r>
            <a:r>
              <a:rPr dirty="0" lang="en-US"/>
              <a:t>agglutinates </a:t>
            </a:r>
            <a:r>
              <a:rPr dirty="0" lang="en-US" smtClean="0"/>
              <a:t> erythrocytes of goose or chicken RBCs.</a:t>
            </a:r>
            <a:endParaRPr dirty="0" lang="en-US"/>
          </a:p>
          <a:p>
            <a:pPr algn="just" indent="-365125" marL="365125">
              <a:spcBef>
                <a:spcPts val="0"/>
              </a:spcBef>
              <a:buNone/>
            </a:pPr>
            <a:r>
              <a:rPr dirty="0" lang="en-US"/>
              <a:t>• They resist freezing and thawing and some members persist in the soil </a:t>
            </a:r>
            <a:r>
              <a:rPr dirty="0" lang="en-US" smtClean="0"/>
              <a:t>for many </a:t>
            </a:r>
            <a:r>
              <a:rPr dirty="0" lang="en-US"/>
              <a:t>days at 4-6°C</a:t>
            </a:r>
            <a:r>
              <a:rPr dirty="0" lang="en-US" smtClean="0"/>
              <a:t>.</a:t>
            </a:r>
          </a:p>
          <a:p>
            <a:pPr indent="0" marL="0">
              <a:spcBef>
                <a:spcPts val="0"/>
              </a:spcBef>
              <a:buNone/>
            </a:pPr>
            <a:endParaRPr dirty="0" sz="2400" lang="ar-SA"/>
          </a:p>
        </p:txBody>
      </p:sp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Rectangle 1"/>
          <p:cNvSpPr/>
          <p:nvPr/>
        </p:nvSpPr>
        <p:spPr>
          <a:xfrm>
            <a:off x="228600" y="76200"/>
            <a:ext cx="3733800" cy="584775"/>
          </a:xfrm>
          <a:prstGeom prst="rect"/>
        </p:spPr>
        <p:txBody>
          <a:bodyPr wrap="square">
            <a:spAutoFit/>
          </a:bodyPr>
          <a:p>
            <a:r>
              <a:rPr b="1" dirty="0" sz="3200" lang="en-US">
                <a:solidFill>
                  <a:srgbClr val="FF0000"/>
                </a:solidFill>
              </a:rPr>
              <a:t>• Virus Replication:</a:t>
            </a:r>
          </a:p>
        </p:txBody>
      </p:sp>
      <p:pic>
        <p:nvPicPr>
          <p:cNvPr id="2097155" name="Picture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-2426" y="738798"/>
            <a:ext cx="9146426" cy="6119202"/>
          </a:xfrm>
          <a:prstGeom prst="rect"/>
          <a:noFill/>
          <a:ln>
            <a:noFill/>
          </a:ln>
          <a:effectLst/>
        </p:spPr>
      </p:pic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p>
            <a:pPr algn="l"/>
            <a:r>
              <a:rPr dirty="0" sz="2800" lang="en-US">
                <a:solidFill>
                  <a:srgbClr val="FF0000"/>
                </a:solidFill>
              </a:rPr>
              <a:t>*Classification</a:t>
            </a:r>
            <a:r>
              <a:rPr dirty="0" sz="2800" lang="en-US" smtClean="0">
                <a:solidFill>
                  <a:srgbClr val="FF0000"/>
                </a:solidFill>
              </a:rPr>
              <a:t>:</a:t>
            </a:r>
            <a:endParaRPr dirty="0" sz="2800" lang="ar-SA">
              <a:solidFill>
                <a:srgbClr val="FF0000"/>
              </a:solidFill>
            </a:endParaRPr>
          </a:p>
        </p:txBody>
      </p:sp>
      <p:sp>
        <p:nvSpPr>
          <p:cNvPr id="1048600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791200"/>
          </a:xfrm>
        </p:spPr>
        <p:txBody>
          <a:bodyPr>
            <a:normAutofit fontScale="81250" lnSpcReduction="10000"/>
          </a:bodyPr>
          <a:p>
            <a:pPr indent="0" marL="0">
              <a:buNone/>
            </a:pPr>
            <a:r>
              <a:rPr dirty="0" lang="en-US" err="1" smtClean="0"/>
              <a:t>Rhabdoviruses</a:t>
            </a:r>
            <a:r>
              <a:rPr dirty="0" lang="en-US" smtClean="0"/>
              <a:t> </a:t>
            </a:r>
            <a:r>
              <a:rPr dirty="0" lang="en-US"/>
              <a:t>can be classified according </a:t>
            </a:r>
            <a:r>
              <a:rPr dirty="0" lang="en-US" smtClean="0"/>
              <a:t>to virus properties and serological relationship between them into:</a:t>
            </a:r>
            <a:endParaRPr dirty="0" lang="en-US"/>
          </a:p>
          <a:p>
            <a:pPr indent="0" marL="0">
              <a:buNone/>
            </a:pPr>
            <a:r>
              <a:rPr dirty="0" lang="en-US" smtClean="0"/>
              <a:t>* </a:t>
            </a:r>
            <a:r>
              <a:rPr dirty="0" lang="en-US"/>
              <a:t>Genus Iyssavirus:</a:t>
            </a:r>
          </a:p>
          <a:p>
            <a:pPr indent="0" marL="463550">
              <a:buNone/>
            </a:pPr>
            <a:r>
              <a:rPr dirty="0" lang="en-US"/>
              <a:t>Contains rabies virus which affect humans and animals.</a:t>
            </a:r>
          </a:p>
          <a:p>
            <a:pPr indent="0" marL="0">
              <a:buNone/>
            </a:pPr>
            <a:r>
              <a:rPr dirty="0" lang="en-US"/>
              <a:t>* Genus </a:t>
            </a:r>
            <a:r>
              <a:rPr dirty="0" lang="en-US" err="1"/>
              <a:t>vesiculovirus</a:t>
            </a:r>
            <a:r>
              <a:rPr dirty="0" lang="en-US"/>
              <a:t> :</a:t>
            </a:r>
          </a:p>
          <a:p>
            <a:pPr indent="0" marL="463550">
              <a:buNone/>
            </a:pPr>
            <a:r>
              <a:rPr dirty="0" lang="en-US"/>
              <a:t>Contains vesicular stomatitis virus which affect cattle, Horse and Pig.</a:t>
            </a:r>
          </a:p>
          <a:p>
            <a:pPr indent="0" marL="0">
              <a:buNone/>
            </a:pPr>
            <a:r>
              <a:rPr dirty="0" lang="en-US"/>
              <a:t>* Genus </a:t>
            </a:r>
            <a:r>
              <a:rPr dirty="0" lang="en-US" err="1"/>
              <a:t>Ephemerovirus</a:t>
            </a:r>
            <a:r>
              <a:rPr dirty="0" lang="en-US"/>
              <a:t> :</a:t>
            </a:r>
          </a:p>
          <a:p>
            <a:pPr indent="0" marL="463550">
              <a:buNone/>
            </a:pPr>
            <a:r>
              <a:rPr dirty="0" lang="en-US"/>
              <a:t>Bovine Ephemeral fever virus (3-day sickness).</a:t>
            </a:r>
          </a:p>
          <a:p>
            <a:pPr indent="0" marL="0">
              <a:buNone/>
            </a:pPr>
            <a:r>
              <a:rPr dirty="0" lang="en-US"/>
              <a:t>* Genus </a:t>
            </a:r>
            <a:r>
              <a:rPr dirty="0" lang="en-US" err="1"/>
              <a:t>Novirhabdovirus</a:t>
            </a:r>
            <a:r>
              <a:rPr dirty="0" lang="en-US"/>
              <a:t> :</a:t>
            </a:r>
          </a:p>
          <a:p>
            <a:pPr indent="0" marL="463550">
              <a:buNone/>
            </a:pPr>
            <a:r>
              <a:rPr dirty="0" lang="en-US"/>
              <a:t>Contain infectious hematopoietic </a:t>
            </a:r>
            <a:r>
              <a:rPr dirty="0" lang="en-US" smtClean="0"/>
              <a:t>necrosis virus </a:t>
            </a:r>
            <a:r>
              <a:rPr dirty="0" lang="en-US"/>
              <a:t>which affect fish.</a:t>
            </a:r>
            <a:endParaRPr dirty="0" lang="ar-SA"/>
          </a:p>
        </p:txBody>
      </p:sp>
      <p:graphicFrame>
        <p:nvGraphicFramePr>
          <p:cNvPr id="4194304" name="Table 3"/>
          <p:cNvGraphicFramePr>
            <a:graphicFrameLocks noGrp="1"/>
          </p:cNvGraphicFramePr>
          <p:nvPr/>
        </p:nvGraphicFramePr>
        <p:xfrm>
          <a:off x="76200" y="1676400"/>
          <a:ext cx="8915400" cy="499107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27960"/>
                <a:gridCol w="3566160"/>
                <a:gridCol w="2621280"/>
              </a:tblGrid>
              <a:tr h="504676">
                <a:tc>
                  <a:txBody>
                    <a:bodyPr/>
                    <a:p>
                      <a:pPr algn="ctr" rtl="0"/>
                      <a:r>
                        <a:rPr dirty="0" sz="2800" lang="en-US" smtClean="0"/>
                        <a:t>Host</a:t>
                      </a:r>
                      <a:endParaRPr dirty="0" sz="2800" lang="ar-EG"/>
                    </a:p>
                  </a:txBody>
                </a:tc>
                <a:tc>
                  <a:txBody>
                    <a:bodyPr/>
                    <a:p>
                      <a:pPr algn="ctr" rtl="0"/>
                      <a:r>
                        <a:rPr dirty="0" sz="2800" lang="en-US" smtClean="0"/>
                        <a:t>Species</a:t>
                      </a:r>
                      <a:endParaRPr dirty="0" sz="2800" lang="ar-EG"/>
                    </a:p>
                  </a:txBody>
                </a:tc>
                <a:tc>
                  <a:txBody>
                    <a:bodyPr/>
                    <a:p>
                      <a:pPr algn="ctr" rtl="0"/>
                      <a:r>
                        <a:rPr dirty="0" sz="2800" lang="en-US" smtClean="0"/>
                        <a:t>Genus</a:t>
                      </a:r>
                      <a:endParaRPr dirty="0" sz="2800" lang="ar-EG"/>
                    </a:p>
                  </a:txBody>
                </a:tc>
              </a:tr>
              <a:tr h="920291">
                <a:tc>
                  <a:txBody>
                    <a:bodyPr/>
                    <a:p>
                      <a:pPr algn="l" rtl="0"/>
                      <a:r>
                        <a:rPr dirty="0" sz="2800" lang="en-US" smtClean="0"/>
                        <a:t>Human and Animals</a:t>
                      </a:r>
                      <a:endParaRPr dirty="0" sz="2800" lang="ar-EG"/>
                    </a:p>
                  </a:txBody>
                </a:tc>
                <a:tc>
                  <a:txBody>
                    <a:bodyPr/>
                    <a:p>
                      <a:pPr algn="l" rtl="0"/>
                      <a:r>
                        <a:rPr dirty="0" sz="2800" lang="en-US" smtClean="0"/>
                        <a:t>Rabies virus </a:t>
                      </a:r>
                      <a:endParaRPr dirty="0" sz="2800" lang="ar-EG"/>
                    </a:p>
                  </a:txBody>
                </a:tc>
                <a:tc>
                  <a:txBody>
                    <a:bodyPr/>
                    <a:p>
                      <a:pPr algn="l" rtl="0"/>
                      <a:r>
                        <a:rPr dirty="0" sz="2800" lang="en-US" err="1" smtClean="0"/>
                        <a:t>Lyssavirus</a:t>
                      </a:r>
                      <a:endParaRPr dirty="0" sz="2800" lang="ar-EG"/>
                    </a:p>
                  </a:txBody>
                </a:tc>
              </a:tr>
              <a:tr h="1029010">
                <a:tc>
                  <a:txBody>
                    <a:bodyPr/>
                    <a:p>
                      <a:pPr algn="l" rtl="0"/>
                      <a:r>
                        <a:rPr dirty="0" sz="2800" lang="en-US" smtClean="0"/>
                        <a:t>Cattle, Horse and Pig.</a:t>
                      </a:r>
                      <a:endParaRPr dirty="0" sz="2800" lang="ar-EG"/>
                    </a:p>
                  </a:txBody>
                </a:tc>
                <a:tc>
                  <a:txBody>
                    <a:bodyPr/>
                    <a:p>
                      <a:pPr algn="l" rtl="0"/>
                      <a:r>
                        <a:rPr dirty="0" sz="2800" lang="en-US" smtClean="0"/>
                        <a:t>vesicular stomatitis virus </a:t>
                      </a:r>
                      <a:endParaRPr dirty="0" sz="2800" lang="ar-EG"/>
                    </a:p>
                  </a:txBody>
                </a:tc>
                <a:tc>
                  <a:txBody>
                    <a:bodyPr/>
                    <a:p>
                      <a:pPr algn="l" rtl="0"/>
                      <a:r>
                        <a:rPr dirty="0" sz="2800" lang="en-US" err="1" smtClean="0"/>
                        <a:t>Vesiculovirus</a:t>
                      </a:r>
                      <a:endParaRPr dirty="0" sz="2800" lang="ar-EG"/>
                    </a:p>
                  </a:txBody>
                </a:tc>
              </a:tr>
              <a:tr h="1029010">
                <a:tc>
                  <a:txBody>
                    <a:bodyPr/>
                    <a:p>
                      <a:pPr algn="l" rtl="0"/>
                      <a:r>
                        <a:rPr dirty="0" sz="2800" lang="en-US" smtClean="0"/>
                        <a:t>Cattle and Buffaloes</a:t>
                      </a:r>
                      <a:endParaRPr dirty="0" sz="2800" lang="ar-EG"/>
                    </a:p>
                  </a:txBody>
                </a:tc>
                <a:tc>
                  <a:txBody>
                    <a:bodyPr/>
                    <a:p>
                      <a:pPr algn="l" rtl="0"/>
                      <a:r>
                        <a:rPr dirty="0" sz="2800" lang="en-US" smtClean="0"/>
                        <a:t>Bovine Ephemeral fever virus </a:t>
                      </a:r>
                      <a:endParaRPr dirty="0" sz="2800" lang="ar-EG"/>
                    </a:p>
                  </a:txBody>
                </a:tc>
                <a:tc>
                  <a:txBody>
                    <a:bodyPr/>
                    <a:p>
                      <a:pPr algn="l" rtl="0"/>
                      <a:r>
                        <a:rPr dirty="0" sz="2800" lang="en-US" err="1" smtClean="0"/>
                        <a:t>Ephemerovirus</a:t>
                      </a:r>
                      <a:endParaRPr dirty="0" sz="2800" lang="ar-EG"/>
                    </a:p>
                  </a:txBody>
                </a:tc>
              </a:tr>
              <a:tr h="1470014">
                <a:tc>
                  <a:txBody>
                    <a:bodyPr/>
                    <a:p>
                      <a:pPr algn="l" rtl="0"/>
                      <a:r>
                        <a:rPr dirty="0" sz="2800" lang="en-US" smtClean="0"/>
                        <a:t>Fish</a:t>
                      </a:r>
                      <a:endParaRPr dirty="0" sz="2800" lang="ar-EG"/>
                    </a:p>
                  </a:txBody>
                </a:tc>
                <a:tc>
                  <a:txBody>
                    <a:bodyPr/>
                    <a:p>
                      <a:pPr algn="l" rtl="0"/>
                      <a:r>
                        <a:rPr dirty="0" sz="2800" lang="en-US" smtClean="0"/>
                        <a:t>infectious hematopoietic necrosis virus </a:t>
                      </a:r>
                      <a:endParaRPr dirty="0" sz="2800" lang="ar-EG"/>
                    </a:p>
                  </a:txBody>
                </a:tc>
                <a:tc>
                  <a:txBody>
                    <a:bodyPr/>
                    <a:p>
                      <a:pPr algn="l" rtl="0"/>
                      <a:r>
                        <a:rPr dirty="0" sz="2800" lang="en-US" err="1" smtClean="0"/>
                        <a:t>Novirhabdovirus</a:t>
                      </a:r>
                      <a:endParaRPr dirty="0" sz="2800" lang="ar-EG"/>
                    </a:p>
                  </a:txBody>
                </a:tc>
              </a:tr>
            </a:tbl>
          </a:graphicData>
        </a:graphic>
      </p:graphicFrame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Autofit/>
          </a:bodyPr>
          <a:p>
            <a:r>
              <a:rPr b="1" dirty="0" sz="2800" lang="en-US" smtClean="0">
                <a:solidFill>
                  <a:srgbClr val="FF0000"/>
                </a:solidFill>
              </a:rPr>
              <a:t>GENUS LYSSAVIRUS</a:t>
            </a:r>
            <a:br>
              <a:rPr b="1" dirty="0" sz="2800" lang="en-US" smtClean="0">
                <a:solidFill>
                  <a:srgbClr val="FF0000"/>
                </a:solidFill>
              </a:rPr>
            </a:br>
            <a:r>
              <a:rPr b="1" dirty="0" sz="2800" lang="en-US" smtClean="0">
                <a:solidFill>
                  <a:srgbClr val="FF0000"/>
                </a:solidFill>
              </a:rPr>
              <a:t>RABIES</a:t>
            </a:r>
            <a:endParaRPr b="1" dirty="0" sz="2800" lang="en-US">
              <a:solidFill>
                <a:srgbClr val="FF0000"/>
              </a:solidFill>
            </a:endParaRPr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638800"/>
          </a:xfrm>
        </p:spPr>
        <p:txBody>
          <a:bodyPr>
            <a:normAutofit fontScale="96875" lnSpcReduction="10000"/>
          </a:bodyPr>
          <a:p>
            <a:pPr algn="just" indent="0" marL="0">
              <a:buNone/>
            </a:pPr>
            <a:r>
              <a:rPr dirty="0" lang="en-US" smtClean="0"/>
              <a:t>An infectious disease of man and animals caused by rabies virus transmitted through the bite of rabid animal to other </a:t>
            </a:r>
            <a:r>
              <a:rPr dirty="0" lang="en-US"/>
              <a:t>animals </a:t>
            </a:r>
            <a:r>
              <a:rPr dirty="0" lang="en-US" smtClean="0"/>
              <a:t>resulting in a rapidly fatal encephalomyelitis.</a:t>
            </a:r>
          </a:p>
          <a:p>
            <a:pPr>
              <a:buNone/>
            </a:pPr>
            <a:endParaRPr dirty="0" lang="en-US" smtClean="0"/>
          </a:p>
          <a:p>
            <a:pPr>
              <a:buNone/>
            </a:pPr>
            <a:r>
              <a:rPr b="1" dirty="0" lang="en-US" smtClean="0"/>
              <a:t>* Hosts affected:</a:t>
            </a:r>
          </a:p>
          <a:p>
            <a:pPr algn="just" indent="-225425" marL="225425">
              <a:tabLst>
                <a:tab algn="l" pos="57150"/>
              </a:tabLst>
            </a:pPr>
            <a:r>
              <a:rPr dirty="0" lang="en-US" smtClean="0"/>
              <a:t>Man and all warm - blooded animals including birds are susceptible to </a:t>
            </a:r>
            <a:r>
              <a:rPr dirty="0" lang="en-US"/>
              <a:t>rabies </a:t>
            </a:r>
            <a:r>
              <a:rPr dirty="0" lang="en-US" smtClean="0"/>
              <a:t>virus. </a:t>
            </a:r>
          </a:p>
          <a:p>
            <a:pPr algn="just" indent="-225425" marL="225425">
              <a:tabLst>
                <a:tab algn="l" pos="57150"/>
              </a:tabLst>
            </a:pPr>
            <a:r>
              <a:rPr dirty="0" lang="en-US" smtClean="0"/>
              <a:t>Dogs, cats, cattle and wild carnivores as fox are mostly affected. </a:t>
            </a:r>
          </a:p>
          <a:p>
            <a:pPr algn="just" indent="-225425" marL="225425">
              <a:tabLst>
                <a:tab algn="l" pos="57150"/>
              </a:tabLst>
            </a:pPr>
            <a:r>
              <a:rPr dirty="0" lang="en-US" smtClean="0"/>
              <a:t>Vampire bats also act as natural host of the virus.</a:t>
            </a:r>
          </a:p>
          <a:p>
            <a:pPr>
              <a:buNone/>
            </a:pPr>
            <a:endParaRPr b="1" dirty="0" lang="en-US" smtClean="0"/>
          </a:p>
        </p:txBody>
      </p:sp>
      <p:pic>
        <p:nvPicPr>
          <p:cNvPr id="2097156" name="Picture 2" descr="نتيجة بحث الصور عن ‪rabies virus in animals‬‏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3962400" y="2743200"/>
            <a:ext cx="1562100" cy="1181101"/>
          </a:xfrm>
          <a:prstGeom prst="rect"/>
          <a:noFill/>
        </p:spPr>
      </p:pic>
      <p:pic>
        <p:nvPicPr>
          <p:cNvPr id="2097157" name="Picture 5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 bwMode="auto">
          <a:xfrm>
            <a:off x="6591300" y="2362200"/>
            <a:ext cx="2247900" cy="1447800"/>
          </a:xfrm>
          <a:prstGeom prst="rect"/>
          <a:noFill/>
          <a:ln>
            <a:noFill/>
          </a:ln>
          <a:effectLst/>
        </p:spPr>
      </p:pic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534400" cy="6324600"/>
          </a:xfrm>
        </p:spPr>
        <p:txBody>
          <a:bodyPr>
            <a:normAutofit fontScale="93750" lnSpcReduction="20000"/>
          </a:bodyPr>
          <a:p>
            <a:pPr>
              <a:buNone/>
            </a:pPr>
            <a:endParaRPr b="1" dirty="0" lang="en-US" smtClean="0"/>
          </a:p>
          <a:p>
            <a:pPr>
              <a:buNone/>
            </a:pPr>
            <a:r>
              <a:rPr b="1" dirty="0" lang="en-US" smtClean="0"/>
              <a:t>* </a:t>
            </a:r>
            <a:r>
              <a:rPr b="1" dirty="0" lang="en-US" err="1" smtClean="0"/>
              <a:t>Haemagglutination</a:t>
            </a:r>
            <a:r>
              <a:rPr b="1" dirty="0" lang="en-US" smtClean="0"/>
              <a:t>: </a:t>
            </a:r>
          </a:p>
          <a:p>
            <a:pPr algn="just" indent="-225425" marL="225425"/>
            <a:r>
              <a:rPr dirty="0" lang="en-US" smtClean="0"/>
              <a:t>Rabies virus produce haemagglutinins when propagated on BHK-21 cells, maintained in media containing 0.4% bovine albumin and no serum. </a:t>
            </a:r>
          </a:p>
          <a:p>
            <a:pPr algn="just" indent="-225425" marL="225425"/>
            <a:r>
              <a:rPr dirty="0" lang="en-US" smtClean="0"/>
              <a:t>There is no neuraminidase enzyme. </a:t>
            </a:r>
          </a:p>
          <a:p>
            <a:pPr algn="just" indent="-225425" marL="225425"/>
            <a:r>
              <a:rPr dirty="0" lang="en-US" smtClean="0"/>
              <a:t>The optimum conditions for HA test:</a:t>
            </a:r>
          </a:p>
          <a:p>
            <a:pPr algn="just" marL="996950">
              <a:buFont typeface="Courier New" pitchFamily="49" charset="0"/>
              <a:buChar char="o"/>
            </a:pPr>
            <a:r>
              <a:rPr dirty="0" lang="en-US" smtClean="0"/>
              <a:t>low temperature 4°C and low pH (6.2).</a:t>
            </a:r>
          </a:p>
          <a:p>
            <a:pPr algn="just" marL="996950">
              <a:buFont typeface="Courier New" pitchFamily="49" charset="0"/>
              <a:buChar char="o"/>
            </a:pPr>
            <a:r>
              <a:rPr dirty="0" lang="en-US" smtClean="0"/>
              <a:t>one day - old chick or goose RBCs </a:t>
            </a:r>
          </a:p>
          <a:p>
            <a:pPr algn="just" marL="996950">
              <a:buFont typeface="Courier New" pitchFamily="49" charset="0"/>
              <a:buChar char="o"/>
            </a:pPr>
            <a:r>
              <a:rPr dirty="0" lang="en-US" smtClean="0"/>
              <a:t>serum (inhibitor) free medium. </a:t>
            </a:r>
          </a:p>
          <a:p>
            <a:pPr algn="just" indent="-225425" marL="225425"/>
            <a:r>
              <a:rPr dirty="0" lang="en-US" smtClean="0"/>
              <a:t>The rabies haemagglutinin - inhibitors is present in high titer in sera of many mammals and is difficult to remove even after adsorption by 25% kaolin at pH 9.</a:t>
            </a:r>
            <a:endParaRPr dirty="0" lang="en-US"/>
          </a:p>
        </p:txBody>
      </p:sp>
    </p:spTree>
  </p:cSld>
  <p:clrMapOvr>
    <a:masterClrMapping/>
  </p:clrMapOvr>
  <p:timing/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7- RHABDOVIR1DAE</dc:title>
  <dc:creator>ASUS</dc:creator>
  <cp:lastModifiedBy>ETC</cp:lastModifiedBy>
  <dcterms:created xsi:type="dcterms:W3CDTF">2006-08-15T18:00:00Z</dcterms:created>
  <dcterms:modified xsi:type="dcterms:W3CDTF">2020-03-21T16:42:18Z</dcterms:modified>
</cp:coreProperties>
</file>