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7" r:id="rId4"/>
    <p:sldId id="262" r:id="rId5"/>
    <p:sldId id="278" r:id="rId6"/>
    <p:sldId id="266" r:id="rId7"/>
    <p:sldId id="264" r:id="rId8"/>
    <p:sldId id="269" r:id="rId9"/>
    <p:sldId id="271" r:id="rId10"/>
    <p:sldId id="276" r:id="rId11"/>
    <p:sldId id="277"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B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4CB0C2-F6B4-4109-AC0A-D53C4C9867B7}" type="datetimeFigureOut">
              <a:rPr lang="en-US" smtClean="0"/>
              <a:pPr/>
              <a:t>3/17/2012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11B6C91-8364-4C85-B4F0-1FD5E4EA02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CB0C2-F6B4-4109-AC0A-D53C4C9867B7}"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CB0C2-F6B4-4109-AC0A-D53C4C9867B7}"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CB0C2-F6B4-4109-AC0A-D53C4C9867B7}"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4CB0C2-F6B4-4109-AC0A-D53C4C9867B7}"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B6C91-8364-4C85-B4F0-1FD5E4EA02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4CB0C2-F6B4-4109-AC0A-D53C4C9867B7}"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4CB0C2-F6B4-4109-AC0A-D53C4C9867B7}" type="datetimeFigureOut">
              <a:rPr lang="en-US" smtClean="0"/>
              <a:pPr/>
              <a:t>3/17/2012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4CB0C2-F6B4-4109-AC0A-D53C4C9867B7}" type="datetimeFigureOut">
              <a:rPr lang="en-US" smtClean="0"/>
              <a:pPr/>
              <a:t>3/17/2012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CB0C2-F6B4-4109-AC0A-D53C4C9867B7}" type="datetimeFigureOut">
              <a:rPr lang="en-US" smtClean="0"/>
              <a:pPr/>
              <a:t>3/17/2012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4CB0C2-F6B4-4109-AC0A-D53C4C9867B7}"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B6C91-8364-4C85-B4F0-1FD5E4EA02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4CB0C2-F6B4-4109-AC0A-D53C4C9867B7}"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11B6C91-8364-4C85-B4F0-1FD5E4EA029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0">
              <a:schemeClr val="bg2">
                <a:tint val="80000"/>
                <a:satMod val="400000"/>
              </a:schemeClr>
            </a:gs>
            <a:gs pos="25000">
              <a:schemeClr val="bg2">
                <a:tint val="83000"/>
                <a:satMod val="320000"/>
              </a:schemeClr>
            </a:gs>
            <a:gs pos="100000">
              <a:schemeClr val="bg2">
                <a:shade val="15000"/>
                <a:satMod val="32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4CB0C2-F6B4-4109-AC0A-D53C4C9867B7}" type="datetimeFigureOut">
              <a:rPr lang="en-US" smtClean="0"/>
              <a:pPr/>
              <a:t>3/17/2012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1B6C91-8364-4C85-B4F0-1FD5E4EA029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828800"/>
          </a:xfrm>
        </p:spPr>
        <p:txBody>
          <a:bodyPr>
            <a:normAutofit/>
          </a:bodyPr>
          <a:lstStyle/>
          <a:p>
            <a:pPr algn="ctr"/>
            <a:r>
              <a:rPr lang="en-US" sz="3200" dirty="0"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t> Subkingdom: </a:t>
            </a:r>
            <a:r>
              <a:rPr lang="en-US" sz="3200" dirty="0" err="1"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t>Parazoa</a:t>
            </a:r>
            <a:r>
              <a:rPr lang="en-US" sz="3200" dirty="0"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t/>
            </a:r>
            <a:br>
              <a:rPr lang="en-US" sz="3200" dirty="0"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br>
            <a:r>
              <a:rPr lang="en-US" sz="3200" dirty="0"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t>       Phylum: </a:t>
            </a:r>
            <a:r>
              <a:rPr lang="en-US" sz="3200" dirty="0" err="1"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t>Porifera</a:t>
            </a:r>
            <a:r>
              <a:rPr lang="en-US" sz="3200" dirty="0"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t/>
            </a:r>
            <a:br>
              <a:rPr lang="en-US" sz="3200" dirty="0"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br>
            <a:r>
              <a:rPr lang="en-US" sz="3200" dirty="0" smtClean="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rPr>
              <a:t>        (The Sponges)</a:t>
            </a:r>
            <a:endParaRPr lang="en-US" sz="3200" dirty="0">
              <a:ln w="18000">
                <a:solidFill>
                  <a:schemeClr val="accent2">
                    <a:satMod val="140000"/>
                  </a:schemeClr>
                </a:solidFill>
                <a:prstDash val="solid"/>
                <a:miter lim="800000"/>
              </a:ln>
              <a:solidFill>
                <a:schemeClr val="accent2"/>
              </a:solidFill>
              <a:effectLst>
                <a:glow rad="101600">
                  <a:schemeClr val="accent4">
                    <a:satMod val="175000"/>
                    <a:alpha val="40000"/>
                  </a:schemeClr>
                </a:glow>
                <a:outerShdw blurRad="25500" dist="23000" dir="7020000" algn="tl">
                  <a:srgbClr val="000000">
                    <a:alpha val="50000"/>
                  </a:srgbClr>
                </a:outerShdw>
              </a:effectLst>
            </a:endParaRPr>
          </a:p>
        </p:txBody>
      </p:sp>
      <p:sp>
        <p:nvSpPr>
          <p:cNvPr id="3" name="Subtitle 2"/>
          <p:cNvSpPr>
            <a:spLocks noGrp="1"/>
          </p:cNvSpPr>
          <p:nvPr>
            <p:ph type="subTitle" idx="1"/>
          </p:nvPr>
        </p:nvSpPr>
        <p:spPr>
          <a:xfrm>
            <a:off x="533400" y="4648200"/>
            <a:ext cx="7854696" cy="1752600"/>
          </a:xfrm>
        </p:spPr>
        <p:txBody>
          <a:bodyPr>
            <a:normAutofit fontScale="85000" lnSpcReduction="10000"/>
          </a:bodyPr>
          <a:lstStyle/>
          <a:p>
            <a:pPr algn="just"/>
            <a:r>
              <a:rPr lang="en-US" sz="2800" b="1" dirty="0" smtClean="0"/>
              <a:t>       This includes a single phylum, </a:t>
            </a:r>
            <a:r>
              <a:rPr lang="en-US" sz="2800" b="1" dirty="0" err="1" smtClean="0"/>
              <a:t>Porifera</a:t>
            </a:r>
            <a:r>
              <a:rPr lang="en-US" sz="2800" b="1" dirty="0" smtClean="0"/>
              <a:t>, the members of which are simple </a:t>
            </a:r>
            <a:r>
              <a:rPr lang="en-US" sz="2800" b="1" dirty="0" err="1" smtClean="0"/>
              <a:t>multicellular</a:t>
            </a:r>
            <a:r>
              <a:rPr lang="en-US" sz="2800" b="1" dirty="0" smtClean="0"/>
              <a:t> animals commonly known as sponges. The body of the animal is formed of many cells which are not much differentiated and do not form proper tissues.</a:t>
            </a:r>
            <a:endParaRPr lang="en-US" sz="1600" b="1" dirty="0" smtClean="0"/>
          </a:p>
          <a:p>
            <a:endParaRPr lang="en-US" dirty="0"/>
          </a:p>
        </p:txBody>
      </p:sp>
      <p:pic>
        <p:nvPicPr>
          <p:cNvPr id="1026" name="Picture 2" descr="http://t1.gstatic.com/images?q=tbn:ANd9GcQE2TcZdSqkTn9LbT6-0Z6wb5RriGuqLWf4Qey85GfJYoC35HzeGg"/>
          <p:cNvPicPr>
            <a:picLocks noChangeAspect="1" noChangeArrowheads="1"/>
          </p:cNvPicPr>
          <p:nvPr/>
        </p:nvPicPr>
        <p:blipFill>
          <a:blip r:embed="rId2"/>
          <a:srcRect l="7265" t="18414" r="5556"/>
          <a:stretch>
            <a:fillRect/>
          </a:stretch>
        </p:blipFill>
        <p:spPr bwMode="auto">
          <a:xfrm>
            <a:off x="3352800" y="2514600"/>
            <a:ext cx="2826327"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t1.gstatic.com/images?q=tbn:ANd9GcQ3HB0bTsTBF3676i5schHy2PniWlE3kChzelv18437YOl9kkfn"/>
          <p:cNvPicPr>
            <a:picLocks noChangeAspect="1" noChangeArrowheads="1"/>
          </p:cNvPicPr>
          <p:nvPr/>
        </p:nvPicPr>
        <p:blipFill>
          <a:blip r:embed="rId3"/>
          <a:srcRect/>
          <a:stretch>
            <a:fillRect/>
          </a:stretch>
        </p:blipFill>
        <p:spPr bwMode="auto">
          <a:xfrm>
            <a:off x="551353" y="2524124"/>
            <a:ext cx="2725247" cy="1971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http://t0.gstatic.com/images?q=tbn:ANd9GcQ1kp7fxf4dkoSOBpJNBTHkiVEzO-Ie4FVTKFwRul2C8lNVswEOfQ"/>
          <p:cNvPicPr>
            <a:picLocks noChangeAspect="1" noChangeArrowheads="1"/>
          </p:cNvPicPr>
          <p:nvPr/>
        </p:nvPicPr>
        <p:blipFill>
          <a:blip r:embed="rId4"/>
          <a:srcRect/>
          <a:stretch>
            <a:fillRect/>
          </a:stretch>
        </p:blipFill>
        <p:spPr bwMode="auto">
          <a:xfrm>
            <a:off x="6248400" y="2514600"/>
            <a:ext cx="251079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A- </a:t>
            </a:r>
            <a:r>
              <a:rPr lang="en-US" b="1" u="sng" dirty="0" smtClean="0"/>
              <a:t>Asexual:</a:t>
            </a:r>
          </a:p>
          <a:p>
            <a:pPr>
              <a:buNone/>
            </a:pPr>
            <a:r>
              <a:rPr lang="en-US" b="1" dirty="0" smtClean="0"/>
              <a:t>          </a:t>
            </a:r>
            <a:r>
              <a:rPr lang="en-US" u="sng" dirty="0" smtClean="0"/>
              <a:t>Regeneration</a:t>
            </a:r>
            <a:r>
              <a:rPr lang="en-US" dirty="0" smtClean="0"/>
              <a:t>:</a:t>
            </a:r>
          </a:p>
          <a:p>
            <a:pPr>
              <a:buNone/>
            </a:pPr>
            <a:r>
              <a:rPr lang="en-US" dirty="0" smtClean="0"/>
              <a:t>         </a:t>
            </a:r>
            <a:r>
              <a:rPr lang="en-US" u="sng" dirty="0" smtClean="0"/>
              <a:t>Budding</a:t>
            </a:r>
            <a:r>
              <a:rPr lang="en-US" dirty="0" smtClean="0"/>
              <a:t>: </a:t>
            </a:r>
          </a:p>
          <a:p>
            <a:pPr>
              <a:buNone/>
            </a:pPr>
            <a:r>
              <a:rPr lang="en-US" dirty="0" smtClean="0"/>
              <a:t>         </a:t>
            </a:r>
            <a:r>
              <a:rPr lang="en-US" u="sng" dirty="0" err="1" smtClean="0"/>
              <a:t>Gemmule</a:t>
            </a:r>
            <a:r>
              <a:rPr lang="en-US" u="sng" dirty="0" smtClean="0"/>
              <a:t> formation</a:t>
            </a:r>
            <a:r>
              <a:rPr lang="en-US" dirty="0" smtClean="0"/>
              <a:t>: </a:t>
            </a:r>
            <a:endParaRPr lang="en-US" b="1" u="sng" dirty="0" smtClean="0"/>
          </a:p>
          <a:p>
            <a:endParaRPr lang="en-US" dirty="0"/>
          </a:p>
        </p:txBody>
      </p:sp>
      <p:sp>
        <p:nvSpPr>
          <p:cNvPr id="4" name="Title 5"/>
          <p:cNvSpPr>
            <a:spLocks noGrp="1"/>
          </p:cNvSpPr>
          <p:nvPr>
            <p:ph type="title"/>
          </p:nvPr>
        </p:nvSpPr>
        <p:spPr>
          <a:xfrm>
            <a:off x="457200" y="896112"/>
            <a:ext cx="8229600" cy="78028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b="1" dirty="0" smtClean="0">
                <a:ln w="12700">
                  <a:solidFill>
                    <a:schemeClr val="tx2">
                      <a:satMod val="155000"/>
                    </a:schemeClr>
                  </a:solidFill>
                  <a:prstDash val="solid"/>
                </a:ln>
                <a:solidFill>
                  <a:schemeClr val="bg2">
                    <a:lumMod val="50000"/>
                  </a:schemeClr>
                </a:solidFill>
                <a:effectLst>
                  <a:glow rad="101600">
                    <a:schemeClr val="accent2">
                      <a:satMod val="175000"/>
                      <a:alpha val="40000"/>
                    </a:schemeClr>
                  </a:glow>
                  <a:outerShdw blurRad="41275" dist="20320" dir="1800000" algn="tl" rotWithShape="0">
                    <a:srgbClr val="000000">
                      <a:alpha val="40000"/>
                    </a:srgbClr>
                  </a:outerShdw>
                </a:effectLst>
              </a:rPr>
              <a:t>Reproduction</a:t>
            </a:r>
            <a:endParaRPr lang="en-US" sz="3600" b="1" dirty="0">
              <a:ln w="12700">
                <a:solidFill>
                  <a:schemeClr val="tx2">
                    <a:satMod val="155000"/>
                  </a:schemeClr>
                </a:solidFill>
                <a:prstDash val="solid"/>
              </a:ln>
              <a:solidFill>
                <a:schemeClr val="bg2">
                  <a:lumMod val="50000"/>
                </a:schemeClr>
              </a:solidFill>
              <a:effectLst>
                <a:glow rad="101600">
                  <a:schemeClr val="accent2">
                    <a:satMod val="175000"/>
                    <a:alpha val="40000"/>
                  </a:schemeClr>
                </a:glow>
                <a:outerShdw blurRad="41275" dist="20320" dir="1800000" algn="tl" rotWithShape="0">
                  <a:srgbClr val="000000">
                    <a:alpha val="40000"/>
                  </a:srgbClr>
                </a:outerShdw>
              </a:effectLst>
            </a:endParaRPr>
          </a:p>
        </p:txBody>
      </p:sp>
      <p:pic>
        <p:nvPicPr>
          <p:cNvPr id="5" name="Picture 5" descr="Chapter%2012-final-7"/>
          <p:cNvPicPr>
            <a:picLocks noChangeAspect="1" noChangeArrowheads="1"/>
          </p:cNvPicPr>
          <p:nvPr/>
        </p:nvPicPr>
        <p:blipFill>
          <a:blip r:embed="rId2">
            <a:lum contrast="10000"/>
          </a:blip>
          <a:srcRect/>
          <a:stretch>
            <a:fillRect/>
          </a:stretch>
        </p:blipFill>
        <p:spPr bwMode="auto">
          <a:xfrm>
            <a:off x="2743200" y="3274442"/>
            <a:ext cx="4419600" cy="3304157"/>
          </a:xfrm>
          <a:prstGeom prst="rect">
            <a:avLst/>
          </a:prstGeom>
          <a:ln>
            <a:noFill/>
          </a:ln>
          <a:effectLst>
            <a:outerShdw blurRad="292100" dist="139700" dir="2700000" algn="tl" rotWithShape="0">
              <a:srgbClr val="333333">
                <a:alpha val="65000"/>
              </a:srgbClr>
            </a:outerShdw>
          </a:effectLst>
        </p:spPr>
      </p:pic>
      <p:pic>
        <p:nvPicPr>
          <p:cNvPr id="8194" name="Picture 2" descr="Reproduction1111"/>
          <p:cNvPicPr>
            <a:picLocks noChangeAspect="1" noChangeArrowheads="1"/>
          </p:cNvPicPr>
          <p:nvPr/>
        </p:nvPicPr>
        <p:blipFill>
          <a:blip r:embed="rId3">
            <a:lum contrast="20000"/>
          </a:blip>
          <a:srcRect/>
          <a:stretch>
            <a:fillRect/>
          </a:stretch>
        </p:blipFill>
        <p:spPr bwMode="auto">
          <a:xfrm>
            <a:off x="3124200" y="3944212"/>
            <a:ext cx="3124200" cy="25327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nodeType="clickEffect">
                                  <p:stCondLst>
                                    <p:cond delay="0"/>
                                  </p:stCondLst>
                                  <p:childTnLst>
                                    <p:anim calcmode="lin" valueType="num">
                                      <p:cBhvr>
                                        <p:cTn id="41" dur="1000"/>
                                        <p:tgtEl>
                                          <p:spTgt spid="5"/>
                                        </p:tgtEl>
                                        <p:attrNameLst>
                                          <p:attrName>ppt_x</p:attrName>
                                        </p:attrNameLst>
                                      </p:cBhvr>
                                      <p:tavLst>
                                        <p:tav tm="0">
                                          <p:val>
                                            <p:strVal val="ppt_x"/>
                                          </p:val>
                                        </p:tav>
                                        <p:tav tm="100000">
                                          <p:val>
                                            <p:strVal val="ppt_x-.2"/>
                                          </p:val>
                                        </p:tav>
                                      </p:tavLst>
                                    </p:anim>
                                    <p:anim calcmode="lin" valueType="num">
                                      <p:cBhvr>
                                        <p:cTn id="42" dur="1000"/>
                                        <p:tgtEl>
                                          <p:spTgt spid="5"/>
                                        </p:tgtEl>
                                        <p:attrNameLst>
                                          <p:attrName>ppt_y</p:attrName>
                                        </p:attrNameLst>
                                      </p:cBhvr>
                                      <p:tavLst>
                                        <p:tav tm="0">
                                          <p:val>
                                            <p:strVal val="ppt_y"/>
                                          </p:val>
                                        </p:tav>
                                        <p:tav tm="100000">
                                          <p:val>
                                            <p:strVal val="ppt_y"/>
                                          </p:val>
                                        </p:tav>
                                      </p:tavLst>
                                    </p:anim>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childTnLst>
                          </p:cTn>
                        </p:par>
                        <p:par>
                          <p:cTn id="45" fill="hold">
                            <p:stCondLst>
                              <p:cond delay="1000"/>
                            </p:stCondLst>
                            <p:childTnLst>
                              <p:par>
                                <p:cTn id="46" presetID="47" presetClass="entr" presetSubtype="0" fill="hold" nodeType="after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29" presetClass="entr" presetSubtype="0" fill="hold" nodeType="afterEffect">
                                  <p:stCondLst>
                                    <p:cond delay="0"/>
                                  </p:stCondLst>
                                  <p:childTnLst>
                                    <p:set>
                                      <p:cBhvr>
                                        <p:cTn id="53" dur="1" fill="hold">
                                          <p:stCondLst>
                                            <p:cond delay="0"/>
                                          </p:stCondLst>
                                        </p:cTn>
                                        <p:tgtEl>
                                          <p:spTgt spid="8194"/>
                                        </p:tgtEl>
                                        <p:attrNameLst>
                                          <p:attrName>style.visibility</p:attrName>
                                        </p:attrNameLst>
                                      </p:cBhvr>
                                      <p:to>
                                        <p:strVal val="visible"/>
                                      </p:to>
                                    </p:set>
                                    <p:anim calcmode="lin" valueType="num">
                                      <p:cBhvr>
                                        <p:cTn id="54" dur="1000" fill="hold"/>
                                        <p:tgtEl>
                                          <p:spTgt spid="8194"/>
                                        </p:tgtEl>
                                        <p:attrNameLst>
                                          <p:attrName>ppt_x</p:attrName>
                                        </p:attrNameLst>
                                      </p:cBhvr>
                                      <p:tavLst>
                                        <p:tav tm="0">
                                          <p:val>
                                            <p:strVal val="#ppt_x-.2"/>
                                          </p:val>
                                        </p:tav>
                                        <p:tav tm="100000">
                                          <p:val>
                                            <p:strVal val="#ppt_x"/>
                                          </p:val>
                                        </p:tav>
                                      </p:tavLst>
                                    </p:anim>
                                    <p:anim calcmode="lin" valueType="num">
                                      <p:cBhvr>
                                        <p:cTn id="55"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3703320"/>
          </a:xfrm>
        </p:spPr>
        <p:txBody>
          <a:bodyPr>
            <a:normAutofit/>
          </a:bodyPr>
          <a:lstStyle/>
          <a:p>
            <a:pPr>
              <a:buNone/>
            </a:pPr>
            <a:r>
              <a:rPr lang="en-US" b="1" dirty="0" smtClean="0"/>
              <a:t>B- </a:t>
            </a:r>
            <a:r>
              <a:rPr lang="en-US" b="1" u="sng" dirty="0" smtClean="0"/>
              <a:t>Sexual</a:t>
            </a:r>
            <a:r>
              <a:rPr lang="en-US" b="1" dirty="0" smtClean="0"/>
              <a:t>:</a:t>
            </a:r>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dirty="0" smtClean="0"/>
          </a:p>
          <a:p>
            <a:pPr>
              <a:buNone/>
            </a:pPr>
            <a:endParaRPr lang="en-US" dirty="0"/>
          </a:p>
        </p:txBody>
      </p:sp>
      <p:sp>
        <p:nvSpPr>
          <p:cNvPr id="4" name="Title 5"/>
          <p:cNvSpPr>
            <a:spLocks noGrp="1"/>
          </p:cNvSpPr>
          <p:nvPr>
            <p:ph type="title"/>
          </p:nvPr>
        </p:nvSpPr>
        <p:spPr>
          <a:xfrm>
            <a:off x="457200" y="914400"/>
            <a:ext cx="8229600" cy="78028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b="1" dirty="0" smtClean="0">
                <a:ln w="12700">
                  <a:solidFill>
                    <a:schemeClr val="tx2">
                      <a:satMod val="155000"/>
                    </a:schemeClr>
                  </a:solidFill>
                  <a:prstDash val="solid"/>
                </a:ln>
                <a:solidFill>
                  <a:schemeClr val="bg2">
                    <a:lumMod val="50000"/>
                  </a:schemeClr>
                </a:solidFill>
                <a:effectLst>
                  <a:glow rad="101600">
                    <a:schemeClr val="accent2">
                      <a:satMod val="175000"/>
                      <a:alpha val="40000"/>
                    </a:schemeClr>
                  </a:glow>
                  <a:outerShdw blurRad="41275" dist="20320" dir="1800000" algn="tl" rotWithShape="0">
                    <a:srgbClr val="000000">
                      <a:alpha val="40000"/>
                    </a:srgbClr>
                  </a:outerShdw>
                </a:effectLst>
              </a:rPr>
              <a:t>Reproduction</a:t>
            </a:r>
            <a:endParaRPr lang="en-US" sz="3600" b="1" dirty="0">
              <a:ln w="12700">
                <a:solidFill>
                  <a:schemeClr val="tx2">
                    <a:satMod val="155000"/>
                  </a:schemeClr>
                </a:solidFill>
                <a:prstDash val="solid"/>
              </a:ln>
              <a:solidFill>
                <a:schemeClr val="bg2">
                  <a:lumMod val="50000"/>
                </a:schemeClr>
              </a:solidFill>
              <a:effectLst>
                <a:glow rad="101600">
                  <a:schemeClr val="accent2">
                    <a:satMod val="175000"/>
                    <a:alpha val="40000"/>
                  </a:schemeClr>
                </a:glow>
                <a:outerShdw blurRad="41275" dist="20320" dir="1800000" algn="tl" rotWithShape="0">
                  <a:srgbClr val="000000">
                    <a:alpha val="40000"/>
                  </a:srgbClr>
                </a:outerShdw>
              </a:effectLst>
            </a:endParaRPr>
          </a:p>
        </p:txBody>
      </p:sp>
      <p:pic>
        <p:nvPicPr>
          <p:cNvPr id="9218" name="Picture 2" descr="8_1_1_1"/>
          <p:cNvPicPr>
            <a:picLocks noChangeAspect="1" noChangeArrowheads="1"/>
          </p:cNvPicPr>
          <p:nvPr/>
        </p:nvPicPr>
        <p:blipFill>
          <a:blip r:embed="rId2"/>
          <a:srcRect b="8735"/>
          <a:stretch>
            <a:fillRect/>
          </a:stretch>
        </p:blipFill>
        <p:spPr bwMode="auto">
          <a:xfrm>
            <a:off x="5562600" y="2362200"/>
            <a:ext cx="1683693" cy="1600200"/>
          </a:xfrm>
          <a:prstGeom prst="rect">
            <a:avLst/>
          </a:prstGeom>
          <a:ln>
            <a:noFill/>
          </a:ln>
          <a:effectLst>
            <a:outerShdw blurRad="292100" dist="139700" dir="2700000" algn="tl" rotWithShape="0">
              <a:srgbClr val="333333">
                <a:alpha val="65000"/>
              </a:srgbClr>
            </a:outerShdw>
          </a:effectLst>
        </p:spPr>
      </p:pic>
      <p:pic>
        <p:nvPicPr>
          <p:cNvPr id="9219" name="Picture 3" descr="48180_simp_sponge_lg3"/>
          <p:cNvPicPr>
            <a:picLocks noChangeAspect="1" noChangeArrowheads="1"/>
          </p:cNvPicPr>
          <p:nvPr/>
        </p:nvPicPr>
        <p:blipFill>
          <a:blip r:embed="rId3"/>
          <a:srcRect/>
          <a:stretch>
            <a:fillRect/>
          </a:stretch>
        </p:blipFill>
        <p:spPr bwMode="auto">
          <a:xfrm>
            <a:off x="1845297" y="2362200"/>
            <a:ext cx="1583703" cy="1600200"/>
          </a:xfrm>
          <a:prstGeom prst="rect">
            <a:avLst/>
          </a:prstGeom>
          <a:ln>
            <a:noFill/>
          </a:ln>
          <a:effectLst>
            <a:outerShdw blurRad="292100" dist="139700" dir="2700000" algn="tl" rotWithShape="0">
              <a:srgbClr val="333333">
                <a:alpha val="65000"/>
              </a:srgbClr>
            </a:outerShdw>
          </a:effectLst>
        </p:spPr>
      </p:pic>
      <p:pic>
        <p:nvPicPr>
          <p:cNvPr id="9220" name="Picture 4" descr="48180_simp_sponge_lg"/>
          <p:cNvPicPr>
            <a:picLocks noChangeAspect="1" noChangeArrowheads="1"/>
          </p:cNvPicPr>
          <p:nvPr/>
        </p:nvPicPr>
        <p:blipFill>
          <a:blip r:embed="rId4"/>
          <a:srcRect/>
          <a:stretch>
            <a:fillRect/>
          </a:stretch>
        </p:blipFill>
        <p:spPr bwMode="auto">
          <a:xfrm>
            <a:off x="3733800" y="2362200"/>
            <a:ext cx="1524000" cy="1600200"/>
          </a:xfrm>
          <a:prstGeom prst="rect">
            <a:avLst/>
          </a:prstGeom>
          <a:ln>
            <a:noFill/>
          </a:ln>
          <a:effectLst>
            <a:outerShdw blurRad="292100" dist="139700" dir="2700000" algn="tl" rotWithShape="0">
              <a:srgbClr val="333333">
                <a:alpha val="65000"/>
              </a:srgbClr>
            </a:outerShdw>
          </a:effectLst>
        </p:spPr>
      </p:pic>
      <p:pic>
        <p:nvPicPr>
          <p:cNvPr id="9221" name="Picture 5" descr="48180_simp_sponge_lg4"/>
          <p:cNvPicPr>
            <a:picLocks noChangeAspect="1" noChangeArrowheads="1"/>
          </p:cNvPicPr>
          <p:nvPr/>
        </p:nvPicPr>
        <p:blipFill>
          <a:blip r:embed="rId5"/>
          <a:srcRect/>
          <a:stretch>
            <a:fillRect/>
          </a:stretch>
        </p:blipFill>
        <p:spPr bwMode="auto">
          <a:xfrm>
            <a:off x="2209800" y="4114800"/>
            <a:ext cx="2286000" cy="1252780"/>
          </a:xfrm>
          <a:prstGeom prst="rect">
            <a:avLst/>
          </a:prstGeom>
          <a:ln>
            <a:noFill/>
          </a:ln>
          <a:effectLst>
            <a:outerShdw blurRad="292100" dist="139700" dir="2700000" algn="tl" rotWithShape="0">
              <a:srgbClr val="333333">
                <a:alpha val="65000"/>
              </a:srgbClr>
            </a:outerShdw>
          </a:effectLst>
        </p:spPr>
      </p:pic>
      <p:pic>
        <p:nvPicPr>
          <p:cNvPr id="9222" name="Picture 6" descr="48180_simp_sponge_lg6"/>
          <p:cNvPicPr>
            <a:picLocks noChangeAspect="1" noChangeArrowheads="1"/>
          </p:cNvPicPr>
          <p:nvPr/>
        </p:nvPicPr>
        <p:blipFill>
          <a:blip r:embed="rId6">
            <a:lum contrast="10000"/>
          </a:blip>
          <a:srcRect/>
          <a:stretch>
            <a:fillRect/>
          </a:stretch>
        </p:blipFill>
        <p:spPr bwMode="auto">
          <a:xfrm>
            <a:off x="4648200" y="4114800"/>
            <a:ext cx="2143320" cy="12192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905000" y="3581400"/>
            <a:ext cx="228600" cy="369332"/>
          </a:xfrm>
          <a:prstGeom prst="rect">
            <a:avLst/>
          </a:prstGeom>
          <a:noFill/>
        </p:spPr>
        <p:txBody>
          <a:bodyPr wrap="square" rtlCol="0">
            <a:spAutoFit/>
          </a:bodyPr>
          <a:lstStyle/>
          <a:p>
            <a:r>
              <a:rPr lang="en-US" b="1" dirty="0" smtClean="0"/>
              <a:t>1</a:t>
            </a:r>
            <a:endParaRPr lang="en-US" b="1" dirty="0"/>
          </a:p>
        </p:txBody>
      </p:sp>
      <p:sp>
        <p:nvSpPr>
          <p:cNvPr id="13" name="TextBox 12"/>
          <p:cNvSpPr txBox="1"/>
          <p:nvPr/>
        </p:nvSpPr>
        <p:spPr>
          <a:xfrm>
            <a:off x="3657600" y="3593068"/>
            <a:ext cx="304800" cy="369332"/>
          </a:xfrm>
          <a:prstGeom prst="rect">
            <a:avLst/>
          </a:prstGeom>
          <a:noFill/>
        </p:spPr>
        <p:txBody>
          <a:bodyPr wrap="square" rtlCol="0">
            <a:spAutoFit/>
          </a:bodyPr>
          <a:lstStyle/>
          <a:p>
            <a:r>
              <a:rPr lang="en-US" b="1" dirty="0" smtClean="0"/>
              <a:t>2</a:t>
            </a:r>
            <a:endParaRPr lang="en-US" b="1" dirty="0"/>
          </a:p>
        </p:txBody>
      </p:sp>
      <p:sp>
        <p:nvSpPr>
          <p:cNvPr id="14" name="TextBox 13"/>
          <p:cNvSpPr txBox="1"/>
          <p:nvPr/>
        </p:nvSpPr>
        <p:spPr>
          <a:xfrm>
            <a:off x="5638800" y="3593068"/>
            <a:ext cx="152400" cy="369332"/>
          </a:xfrm>
          <a:prstGeom prst="rect">
            <a:avLst/>
          </a:prstGeom>
          <a:noFill/>
        </p:spPr>
        <p:txBody>
          <a:bodyPr wrap="square" rtlCol="0">
            <a:spAutoFit/>
          </a:bodyPr>
          <a:lstStyle/>
          <a:p>
            <a:r>
              <a:rPr lang="en-US" b="1" dirty="0" smtClean="0"/>
              <a:t>3</a:t>
            </a:r>
            <a:endParaRPr lang="en-US" b="1" dirty="0"/>
          </a:p>
        </p:txBody>
      </p:sp>
      <p:sp>
        <p:nvSpPr>
          <p:cNvPr id="15" name="TextBox 14"/>
          <p:cNvSpPr txBox="1"/>
          <p:nvPr/>
        </p:nvSpPr>
        <p:spPr>
          <a:xfrm>
            <a:off x="3200400" y="4953000"/>
            <a:ext cx="304800" cy="369332"/>
          </a:xfrm>
          <a:prstGeom prst="rect">
            <a:avLst/>
          </a:prstGeom>
          <a:noFill/>
        </p:spPr>
        <p:txBody>
          <a:bodyPr wrap="square" rtlCol="0">
            <a:spAutoFit/>
          </a:bodyPr>
          <a:lstStyle/>
          <a:p>
            <a:r>
              <a:rPr lang="en-US" b="1" dirty="0" smtClean="0"/>
              <a:t>4</a:t>
            </a:r>
            <a:endParaRPr lang="en-US" b="1" dirty="0"/>
          </a:p>
        </p:txBody>
      </p:sp>
      <p:sp>
        <p:nvSpPr>
          <p:cNvPr id="16" name="TextBox 15"/>
          <p:cNvSpPr txBox="1"/>
          <p:nvPr/>
        </p:nvSpPr>
        <p:spPr>
          <a:xfrm>
            <a:off x="5562600" y="4964668"/>
            <a:ext cx="381000" cy="369332"/>
          </a:xfrm>
          <a:prstGeom prst="rect">
            <a:avLst/>
          </a:prstGeom>
          <a:noFill/>
        </p:spPr>
        <p:txBody>
          <a:bodyPr wrap="square" rtlCol="0">
            <a:spAutoFit/>
          </a:bodyPr>
          <a:lstStyle/>
          <a:p>
            <a:r>
              <a:rPr lang="en-US" b="1" dirty="0" smtClean="0"/>
              <a:t>5</a:t>
            </a:r>
            <a:endParaRPr lang="en-US" b="1" dirty="0"/>
          </a:p>
        </p:txBody>
      </p:sp>
      <p:sp>
        <p:nvSpPr>
          <p:cNvPr id="17" name="Rectangle 16"/>
          <p:cNvSpPr/>
          <p:nvPr/>
        </p:nvSpPr>
        <p:spPr>
          <a:xfrm>
            <a:off x="381000" y="5477470"/>
            <a:ext cx="8458200" cy="923330"/>
          </a:xfrm>
          <a:prstGeom prst="rect">
            <a:avLst/>
          </a:prstGeom>
        </p:spPr>
        <p:txBody>
          <a:bodyPr wrap="square">
            <a:spAutoFit/>
          </a:bodyPr>
          <a:lstStyle/>
          <a:p>
            <a:pPr algn="just">
              <a:buNone/>
            </a:pPr>
            <a:r>
              <a:rPr lang="en-US" b="1" dirty="0" err="1" smtClean="0"/>
              <a:t>Porifera</a:t>
            </a:r>
            <a:r>
              <a:rPr lang="en-US" b="1" dirty="0" smtClean="0"/>
              <a:t> development (1- fertilized </a:t>
            </a:r>
            <a:r>
              <a:rPr lang="en-US" b="1" dirty="0" err="1" smtClean="0"/>
              <a:t>zygot</a:t>
            </a:r>
            <a:r>
              <a:rPr lang="en-US" b="1" dirty="0" smtClean="0"/>
              <a:t>, 2- hollow sphere blastula stage, 3- mobile stage </a:t>
            </a:r>
            <a:r>
              <a:rPr lang="en-US" b="1" dirty="0" err="1" smtClean="0"/>
              <a:t>amphiblastula</a:t>
            </a:r>
            <a:r>
              <a:rPr lang="en-US" b="1" dirty="0" smtClean="0"/>
              <a:t> larva, 4- gastrula, 5- settled down and development of different cells).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9" presetClass="entr" presetSubtype="0" fill="hold" nodeType="afterEffect">
                                  <p:stCondLst>
                                    <p:cond delay="0"/>
                                  </p:stCondLst>
                                  <p:childTnLst>
                                    <p:set>
                                      <p:cBhvr>
                                        <p:cTn id="20" dur="1" fill="hold">
                                          <p:stCondLst>
                                            <p:cond delay="0"/>
                                          </p:stCondLst>
                                        </p:cTn>
                                        <p:tgtEl>
                                          <p:spTgt spid="9219"/>
                                        </p:tgtEl>
                                        <p:attrNameLst>
                                          <p:attrName>style.visibility</p:attrName>
                                        </p:attrNameLst>
                                      </p:cBhvr>
                                      <p:to>
                                        <p:strVal val="visible"/>
                                      </p:to>
                                    </p:set>
                                    <p:anim calcmode="lin" valueType="num">
                                      <p:cBhvr>
                                        <p:cTn id="21" dur="1000" fill="hold"/>
                                        <p:tgtEl>
                                          <p:spTgt spid="9219"/>
                                        </p:tgtEl>
                                        <p:attrNameLst>
                                          <p:attrName>ppt_x</p:attrName>
                                        </p:attrNameLst>
                                      </p:cBhvr>
                                      <p:tavLst>
                                        <p:tav tm="0">
                                          <p:val>
                                            <p:strVal val="#ppt_x-.2"/>
                                          </p:val>
                                        </p:tav>
                                        <p:tav tm="100000">
                                          <p:val>
                                            <p:strVal val="#ppt_x"/>
                                          </p:val>
                                        </p:tav>
                                      </p:tavLst>
                                    </p:anim>
                                    <p:anim calcmode="lin" valueType="num">
                                      <p:cBhvr>
                                        <p:cTn id="22" dur="1000" fill="hold"/>
                                        <p:tgtEl>
                                          <p:spTgt spid="921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219"/>
                                        </p:tgtEl>
                                      </p:cBhvr>
                                    </p:animEffect>
                                  </p:childTnLst>
                                </p:cTn>
                              </p:par>
                              <p:par>
                                <p:cTn id="24" presetID="29" presetClass="entr" presetSubtype="0" fill="hold" nodeType="withEffect">
                                  <p:stCondLst>
                                    <p:cond delay="0"/>
                                  </p:stCondLst>
                                  <p:childTnLst>
                                    <p:set>
                                      <p:cBhvr>
                                        <p:cTn id="25" dur="1" fill="hold">
                                          <p:stCondLst>
                                            <p:cond delay="0"/>
                                          </p:stCondLst>
                                        </p:cTn>
                                        <p:tgtEl>
                                          <p:spTgt spid="9220"/>
                                        </p:tgtEl>
                                        <p:attrNameLst>
                                          <p:attrName>style.visibility</p:attrName>
                                        </p:attrNameLst>
                                      </p:cBhvr>
                                      <p:to>
                                        <p:strVal val="visible"/>
                                      </p:to>
                                    </p:set>
                                    <p:anim calcmode="lin" valueType="num">
                                      <p:cBhvr>
                                        <p:cTn id="26" dur="1000" fill="hold"/>
                                        <p:tgtEl>
                                          <p:spTgt spid="9220"/>
                                        </p:tgtEl>
                                        <p:attrNameLst>
                                          <p:attrName>ppt_x</p:attrName>
                                        </p:attrNameLst>
                                      </p:cBhvr>
                                      <p:tavLst>
                                        <p:tav tm="0">
                                          <p:val>
                                            <p:strVal val="#ppt_x-.2"/>
                                          </p:val>
                                        </p:tav>
                                        <p:tav tm="100000">
                                          <p:val>
                                            <p:strVal val="#ppt_x"/>
                                          </p:val>
                                        </p:tav>
                                      </p:tavLst>
                                    </p:anim>
                                    <p:anim calcmode="lin" valueType="num">
                                      <p:cBhvr>
                                        <p:cTn id="27"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220"/>
                                        </p:tgtEl>
                                      </p:cBhvr>
                                    </p:animEffect>
                                  </p:childTnLst>
                                </p:cTn>
                              </p:par>
                              <p:par>
                                <p:cTn id="29" presetID="29" presetClass="entr" presetSubtype="0" fill="hold" nodeType="withEffect">
                                  <p:stCondLst>
                                    <p:cond delay="0"/>
                                  </p:stCondLst>
                                  <p:childTnLst>
                                    <p:set>
                                      <p:cBhvr>
                                        <p:cTn id="30" dur="1" fill="hold">
                                          <p:stCondLst>
                                            <p:cond delay="0"/>
                                          </p:stCondLst>
                                        </p:cTn>
                                        <p:tgtEl>
                                          <p:spTgt spid="9218"/>
                                        </p:tgtEl>
                                        <p:attrNameLst>
                                          <p:attrName>style.visibility</p:attrName>
                                        </p:attrNameLst>
                                      </p:cBhvr>
                                      <p:to>
                                        <p:strVal val="visible"/>
                                      </p:to>
                                    </p:set>
                                    <p:anim calcmode="lin" valueType="num">
                                      <p:cBhvr>
                                        <p:cTn id="31" dur="1000" fill="hold"/>
                                        <p:tgtEl>
                                          <p:spTgt spid="9218"/>
                                        </p:tgtEl>
                                        <p:attrNameLst>
                                          <p:attrName>ppt_x</p:attrName>
                                        </p:attrNameLst>
                                      </p:cBhvr>
                                      <p:tavLst>
                                        <p:tav tm="0">
                                          <p:val>
                                            <p:strVal val="#ppt_x-.2"/>
                                          </p:val>
                                        </p:tav>
                                        <p:tav tm="100000">
                                          <p:val>
                                            <p:strVal val="#ppt_x"/>
                                          </p:val>
                                        </p:tav>
                                      </p:tavLst>
                                    </p:anim>
                                    <p:anim calcmode="lin" valueType="num">
                                      <p:cBhvr>
                                        <p:cTn id="32"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218"/>
                                        </p:tgtEl>
                                      </p:cBhvr>
                                    </p:animEffect>
                                  </p:childTnLst>
                                </p:cTn>
                              </p:par>
                              <p:par>
                                <p:cTn id="34" presetID="29" presetClass="entr" presetSubtype="0" fill="hold" nodeType="withEffect">
                                  <p:stCondLst>
                                    <p:cond delay="0"/>
                                  </p:stCondLst>
                                  <p:childTnLst>
                                    <p:set>
                                      <p:cBhvr>
                                        <p:cTn id="35" dur="1" fill="hold">
                                          <p:stCondLst>
                                            <p:cond delay="0"/>
                                          </p:stCondLst>
                                        </p:cTn>
                                        <p:tgtEl>
                                          <p:spTgt spid="9221"/>
                                        </p:tgtEl>
                                        <p:attrNameLst>
                                          <p:attrName>style.visibility</p:attrName>
                                        </p:attrNameLst>
                                      </p:cBhvr>
                                      <p:to>
                                        <p:strVal val="visible"/>
                                      </p:to>
                                    </p:set>
                                    <p:anim calcmode="lin" valueType="num">
                                      <p:cBhvr>
                                        <p:cTn id="36" dur="1000" fill="hold"/>
                                        <p:tgtEl>
                                          <p:spTgt spid="9221"/>
                                        </p:tgtEl>
                                        <p:attrNameLst>
                                          <p:attrName>ppt_x</p:attrName>
                                        </p:attrNameLst>
                                      </p:cBhvr>
                                      <p:tavLst>
                                        <p:tav tm="0">
                                          <p:val>
                                            <p:strVal val="#ppt_x-.2"/>
                                          </p:val>
                                        </p:tav>
                                        <p:tav tm="100000">
                                          <p:val>
                                            <p:strVal val="#ppt_x"/>
                                          </p:val>
                                        </p:tav>
                                      </p:tavLst>
                                    </p:anim>
                                    <p:anim calcmode="lin" valueType="num">
                                      <p:cBhvr>
                                        <p:cTn id="37" dur="1000" fill="hold"/>
                                        <p:tgtEl>
                                          <p:spTgt spid="922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9221"/>
                                        </p:tgtEl>
                                      </p:cBhvr>
                                    </p:animEffect>
                                  </p:childTnLst>
                                </p:cTn>
                              </p:par>
                              <p:par>
                                <p:cTn id="39" presetID="29" presetClass="entr" presetSubtype="0" fill="hold" nodeType="withEffect">
                                  <p:stCondLst>
                                    <p:cond delay="0"/>
                                  </p:stCondLst>
                                  <p:childTnLst>
                                    <p:set>
                                      <p:cBhvr>
                                        <p:cTn id="40" dur="1" fill="hold">
                                          <p:stCondLst>
                                            <p:cond delay="0"/>
                                          </p:stCondLst>
                                        </p:cTn>
                                        <p:tgtEl>
                                          <p:spTgt spid="9222"/>
                                        </p:tgtEl>
                                        <p:attrNameLst>
                                          <p:attrName>style.visibility</p:attrName>
                                        </p:attrNameLst>
                                      </p:cBhvr>
                                      <p:to>
                                        <p:strVal val="visible"/>
                                      </p:to>
                                    </p:set>
                                    <p:anim calcmode="lin" valueType="num">
                                      <p:cBhvr>
                                        <p:cTn id="41" dur="1000" fill="hold"/>
                                        <p:tgtEl>
                                          <p:spTgt spid="9222"/>
                                        </p:tgtEl>
                                        <p:attrNameLst>
                                          <p:attrName>ppt_x</p:attrName>
                                        </p:attrNameLst>
                                      </p:cBhvr>
                                      <p:tavLst>
                                        <p:tav tm="0">
                                          <p:val>
                                            <p:strVal val="#ppt_x-.2"/>
                                          </p:val>
                                        </p:tav>
                                        <p:tav tm="100000">
                                          <p:val>
                                            <p:strVal val="#ppt_x"/>
                                          </p:val>
                                        </p:tav>
                                      </p:tavLst>
                                    </p:anim>
                                    <p:anim calcmode="lin" valueType="num">
                                      <p:cBhvr>
                                        <p:cTn id="42"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9222"/>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nited\Desktop\New folder\spongebob.jpg"/>
          <p:cNvPicPr>
            <a:picLocks noChangeAspect="1" noChangeArrowheads="1"/>
          </p:cNvPicPr>
          <p:nvPr/>
        </p:nvPicPr>
        <p:blipFill>
          <a:blip r:embed="rId2">
            <a:lum contrast="30000"/>
          </a:blip>
          <a:srcRect/>
          <a:stretch>
            <a:fillRect/>
          </a:stretch>
        </p:blipFill>
        <p:spPr bwMode="auto">
          <a:xfrm>
            <a:off x="1828800" y="823273"/>
            <a:ext cx="5715000" cy="5891753"/>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800" b="1" dirty="0" smtClean="0"/>
              <a:t>General Characters of </a:t>
            </a:r>
            <a:r>
              <a:rPr lang="en-US" sz="2800" b="1" dirty="0" err="1" smtClean="0"/>
              <a:t>Porifera</a:t>
            </a:r>
            <a:r>
              <a:rPr lang="en-US" sz="2800" b="1" dirty="0" smtClean="0"/>
              <a:t> (The Sponges)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304800" y="1935480"/>
            <a:ext cx="8686800" cy="4389120"/>
          </a:xfrm>
        </p:spPr>
        <p:txBody>
          <a:bodyPr>
            <a:normAutofit/>
          </a:bodyPr>
          <a:lstStyle/>
          <a:p>
            <a:pPr marL="514350" lvl="0" indent="-514350" algn="just">
              <a:buFont typeface="+mj-lt"/>
              <a:buAutoNum type="arabicPeriod"/>
            </a:pPr>
            <a:r>
              <a:rPr lang="en-US" sz="2200" b="1" dirty="0" smtClean="0"/>
              <a:t>Aquatic animals; mostly marine, a few freshwater; occur singly or in colonies.</a:t>
            </a:r>
          </a:p>
          <a:p>
            <a:pPr marL="514350" lvl="0" indent="-514350" algn="just">
              <a:buFont typeface="+mj-lt"/>
              <a:buAutoNum type="arabicPeriod"/>
            </a:pPr>
            <a:r>
              <a:rPr lang="en-US" sz="2200" b="1" dirty="0" smtClean="0"/>
              <a:t>Shape mostly variable, </a:t>
            </a:r>
            <a:r>
              <a:rPr lang="en-US" sz="2200" b="1" dirty="0" err="1" smtClean="0"/>
              <a:t>radially</a:t>
            </a:r>
            <a:r>
              <a:rPr lang="en-US" sz="2200" b="1" dirty="0" smtClean="0"/>
              <a:t> symmetrical or asymmetrical.</a:t>
            </a:r>
          </a:p>
          <a:p>
            <a:pPr marL="514350" indent="-514350" algn="just">
              <a:buFont typeface="+mj-lt"/>
              <a:buAutoNum type="arabicPeriod"/>
            </a:pPr>
            <a:r>
              <a:rPr lang="en-US" sz="2200" b="1" dirty="0" smtClean="0"/>
              <a:t>All are filter feeders. The body surface is perforated by numerous pores (</a:t>
            </a:r>
            <a:r>
              <a:rPr lang="en-US" sz="2200" b="1" dirty="0" err="1" smtClean="0"/>
              <a:t>ostia</a:t>
            </a:r>
            <a:r>
              <a:rPr lang="en-US" sz="2200" b="1" dirty="0" smtClean="0"/>
              <a:t>) from which the water current enter the body cavity then </a:t>
            </a:r>
            <a:r>
              <a:rPr lang="en-US" sz="2200" b="1" dirty="0" err="1" smtClean="0"/>
              <a:t>exite</a:t>
            </a:r>
            <a:r>
              <a:rPr lang="en-US" sz="2200" b="1" dirty="0" smtClean="0"/>
              <a:t> from the </a:t>
            </a:r>
            <a:r>
              <a:rPr lang="en-US" sz="2200" b="1" dirty="0" err="1" smtClean="0"/>
              <a:t>oscula</a:t>
            </a:r>
            <a:r>
              <a:rPr lang="en-US" sz="2200" b="1" dirty="0" smtClean="0"/>
              <a:t>.</a:t>
            </a:r>
          </a:p>
          <a:p>
            <a:endParaRPr lang="en-US" dirty="0"/>
          </a:p>
        </p:txBody>
      </p:sp>
      <p:pic>
        <p:nvPicPr>
          <p:cNvPr id="8194" name="Picture 2" descr="D:\اشياء متعدة من الكمبيوتر الكبير\اوليات ولافقاريات ثالثة علوم تيرم اول\صور3 ح ك اوليات ولافقاريات\grantia.jpg"/>
          <p:cNvPicPr>
            <a:picLocks noChangeAspect="1" noChangeArrowheads="1"/>
          </p:cNvPicPr>
          <p:nvPr/>
        </p:nvPicPr>
        <p:blipFill>
          <a:blip r:embed="rId2"/>
          <a:srcRect/>
          <a:stretch>
            <a:fillRect/>
          </a:stretch>
        </p:blipFill>
        <p:spPr bwMode="auto">
          <a:xfrm>
            <a:off x="2514600" y="2971800"/>
            <a:ext cx="1828800" cy="2743200"/>
          </a:xfrm>
          <a:prstGeom prst="rect">
            <a:avLst/>
          </a:prstGeom>
          <a:ln>
            <a:noFill/>
          </a:ln>
          <a:effectLst>
            <a:outerShdw blurRad="292100" dist="139700" dir="2700000" algn="tl" rotWithShape="0">
              <a:srgbClr val="333333">
                <a:alpha val="65000"/>
              </a:srgbClr>
            </a:outerShdw>
          </a:effectLst>
        </p:spPr>
      </p:pic>
      <p:pic>
        <p:nvPicPr>
          <p:cNvPr id="6" name="Picture 6" descr="http://t0.gstatic.com/images?q=tbn:ANd9GcQ1kp7fxf4dkoSOBpJNBTHkiVEzO-Ie4FVTKFwRul2C8lNVswEOfQ"/>
          <p:cNvPicPr>
            <a:picLocks noChangeAspect="1" noChangeArrowheads="1"/>
          </p:cNvPicPr>
          <p:nvPr/>
        </p:nvPicPr>
        <p:blipFill>
          <a:blip r:embed="rId3"/>
          <a:srcRect/>
          <a:stretch>
            <a:fillRect/>
          </a:stretch>
        </p:blipFill>
        <p:spPr bwMode="auto">
          <a:xfrm>
            <a:off x="4495800" y="2971800"/>
            <a:ext cx="2510790" cy="2743200"/>
          </a:xfrm>
          <a:prstGeom prst="rect">
            <a:avLst/>
          </a:prstGeom>
          <a:ln>
            <a:noFill/>
          </a:ln>
          <a:effectLst>
            <a:outerShdw blurRad="292100" dist="139700" dir="2700000" algn="tl" rotWithShape="0">
              <a:srgbClr val="333333">
                <a:alpha val="65000"/>
              </a:srgbClr>
            </a:outerShdw>
          </a:effectLst>
        </p:spPr>
      </p:pic>
      <p:pic>
        <p:nvPicPr>
          <p:cNvPr id="1027" name="Picture 3" descr="asc"/>
          <p:cNvPicPr>
            <a:picLocks noChangeAspect="1" noChangeArrowheads="1"/>
          </p:cNvPicPr>
          <p:nvPr/>
        </p:nvPicPr>
        <p:blipFill>
          <a:blip r:embed="rId4"/>
          <a:srcRect/>
          <a:stretch>
            <a:fillRect/>
          </a:stretch>
        </p:blipFill>
        <p:spPr bwMode="auto">
          <a:xfrm>
            <a:off x="3962400" y="4191000"/>
            <a:ext cx="1548291"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1000"/>
                                        <p:tgtEl>
                                          <p:spTgt spid="8194"/>
                                        </p:tgtEl>
                                      </p:cBhvr>
                                    </p:animEffect>
                                    <p:anim calcmode="lin" valueType="num">
                                      <p:cBhvr>
                                        <p:cTn id="19" dur="1000" fill="hold"/>
                                        <p:tgtEl>
                                          <p:spTgt spid="8194"/>
                                        </p:tgtEl>
                                        <p:attrNameLst>
                                          <p:attrName>ppt_x</p:attrName>
                                        </p:attrNameLst>
                                      </p:cBhvr>
                                      <p:tavLst>
                                        <p:tav tm="0">
                                          <p:val>
                                            <p:strVal val="#ppt_x"/>
                                          </p:val>
                                        </p:tav>
                                        <p:tav tm="100000">
                                          <p:val>
                                            <p:strVal val="#ppt_x"/>
                                          </p:val>
                                        </p:tav>
                                      </p:tavLst>
                                    </p:anim>
                                    <p:anim calcmode="lin" valueType="num">
                                      <p:cBhvr>
                                        <p:cTn id="20" dur="1000" fill="hold"/>
                                        <p:tgtEl>
                                          <p:spTgt spid="819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8194"/>
                                        </p:tgtEl>
                                      </p:cBhvr>
                                    </p:animEffect>
                                    <p:set>
                                      <p:cBhvr>
                                        <p:cTn id="33" dur="1" fill="hold">
                                          <p:stCondLst>
                                            <p:cond delay="499"/>
                                          </p:stCondLst>
                                        </p:cTn>
                                        <p:tgtEl>
                                          <p:spTgt spid="8194"/>
                                        </p:tgtEl>
                                        <p:attrNameLst>
                                          <p:attrName>style.visibility</p:attrName>
                                        </p:attrNameLst>
                                      </p:cBhvr>
                                      <p:to>
                                        <p:strVal val="hidden"/>
                                      </p:to>
                                    </p:se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7" presetClass="entr" presetSubtype="0" fill="hold" nodeType="afterEffect">
                                  <p:stCondLst>
                                    <p:cond delay="0"/>
                                  </p:stCondLst>
                                  <p:childTnLst>
                                    <p:set>
                                      <p:cBhvr>
                                        <p:cTn id="49" dur="1" fill="hold">
                                          <p:stCondLst>
                                            <p:cond delay="0"/>
                                          </p:stCondLst>
                                        </p:cTn>
                                        <p:tgtEl>
                                          <p:spTgt spid="1027"/>
                                        </p:tgtEl>
                                        <p:attrNameLst>
                                          <p:attrName>style.visibility</p:attrName>
                                        </p:attrNameLst>
                                      </p:cBhvr>
                                      <p:to>
                                        <p:strVal val="visible"/>
                                      </p:to>
                                    </p:set>
                                    <p:animEffect transition="in" filter="fade">
                                      <p:cBhvr>
                                        <p:cTn id="50" dur="1000"/>
                                        <p:tgtEl>
                                          <p:spTgt spid="1027"/>
                                        </p:tgtEl>
                                      </p:cBhvr>
                                    </p:animEffect>
                                    <p:anim calcmode="lin" valueType="num">
                                      <p:cBhvr>
                                        <p:cTn id="51" dur="1000" fill="hold"/>
                                        <p:tgtEl>
                                          <p:spTgt spid="1027"/>
                                        </p:tgtEl>
                                        <p:attrNameLst>
                                          <p:attrName>ppt_x</p:attrName>
                                        </p:attrNameLst>
                                      </p:cBhvr>
                                      <p:tavLst>
                                        <p:tav tm="0">
                                          <p:val>
                                            <p:strVal val="#ppt_x"/>
                                          </p:val>
                                        </p:tav>
                                        <p:tav tm="100000">
                                          <p:val>
                                            <p:strVal val="#ppt_x"/>
                                          </p:val>
                                        </p:tav>
                                      </p:tavLst>
                                    </p:anim>
                                    <p:anim calcmode="lin" valueType="num">
                                      <p:cBhvr>
                                        <p:cTn id="5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312920"/>
          </a:xfrm>
        </p:spPr>
        <p:txBody>
          <a:bodyPr/>
          <a:lstStyle/>
          <a:p>
            <a:pPr marL="514350" lvl="0" indent="-514350" algn="just">
              <a:buNone/>
            </a:pPr>
            <a:r>
              <a:rPr lang="en-US" sz="2200" b="1" dirty="0" smtClean="0">
                <a:solidFill>
                  <a:srgbClr val="FFC000"/>
                </a:solidFill>
              </a:rPr>
              <a:t>4.    </a:t>
            </a:r>
            <a:r>
              <a:rPr lang="en-US" sz="2200" b="1" dirty="0" err="1" smtClean="0"/>
              <a:t>Dibloblastic</a:t>
            </a:r>
            <a:r>
              <a:rPr lang="en-US" sz="2200" b="1" dirty="0" smtClean="0"/>
              <a:t>, whose bodies are made up of ectoderm and endoderm.</a:t>
            </a:r>
          </a:p>
          <a:p>
            <a:pPr marL="514350" lvl="0" indent="-514350" algn="just">
              <a:buFont typeface="+mj-lt"/>
              <a:buAutoNum type="arabicPeriod" startAt="5"/>
            </a:pPr>
            <a:r>
              <a:rPr lang="en-US" sz="2200" b="1" dirty="0" smtClean="0"/>
              <a:t>Body </a:t>
            </a:r>
            <a:r>
              <a:rPr lang="en-US" sz="2200" b="1" dirty="0" err="1" smtClean="0"/>
              <a:t>multicellular</a:t>
            </a:r>
            <a:r>
              <a:rPr lang="en-US" sz="2200" b="1" dirty="0" smtClean="0"/>
              <a:t>, hardly formed into true tissues, without definite organs or systems.</a:t>
            </a:r>
          </a:p>
          <a:p>
            <a:pPr marL="514350" lvl="0" indent="-514350" algn="just">
              <a:buFont typeface="+mj-lt"/>
              <a:buAutoNum type="arabicPeriod" startAt="5"/>
            </a:pPr>
            <a:r>
              <a:rPr lang="en-US" sz="2200" b="1" dirty="0" smtClean="0"/>
              <a:t>Sponges are built up from relatively few cell types, the main ones being </a:t>
            </a:r>
            <a:r>
              <a:rPr lang="en-US" sz="2200" b="1" dirty="0" err="1" smtClean="0"/>
              <a:t>choanocytes</a:t>
            </a:r>
            <a:r>
              <a:rPr lang="en-US" sz="2200" b="1" dirty="0" smtClean="0"/>
              <a:t>, </a:t>
            </a:r>
            <a:r>
              <a:rPr lang="en-US" sz="2200" b="1" dirty="0" err="1" smtClean="0"/>
              <a:t>pinacocytes</a:t>
            </a:r>
            <a:r>
              <a:rPr lang="en-US" sz="2200" b="1" dirty="0" smtClean="0"/>
              <a:t>, </a:t>
            </a:r>
            <a:r>
              <a:rPr lang="en-US" sz="2200" b="1" dirty="0" err="1" smtClean="0"/>
              <a:t>amoebocytes</a:t>
            </a:r>
            <a:r>
              <a:rPr lang="en-US" sz="2200" b="1" dirty="0" smtClean="0"/>
              <a:t>, </a:t>
            </a:r>
            <a:r>
              <a:rPr lang="en-US" sz="2200" b="1" dirty="0" err="1" smtClean="0"/>
              <a:t>porocyte</a:t>
            </a:r>
            <a:r>
              <a:rPr lang="en-US" sz="2200" b="1" dirty="0" smtClean="0"/>
              <a:t> and </a:t>
            </a:r>
            <a:r>
              <a:rPr lang="en-US" sz="2200" b="1" dirty="0" err="1" smtClean="0"/>
              <a:t>sclerocytes</a:t>
            </a:r>
            <a:r>
              <a:rPr lang="en-US" sz="2200" b="1" dirty="0" smtClean="0"/>
              <a:t>.</a:t>
            </a:r>
          </a:p>
          <a:p>
            <a:endParaRPr lang="en-US" dirty="0"/>
          </a:p>
        </p:txBody>
      </p:sp>
      <p:pic>
        <p:nvPicPr>
          <p:cNvPr id="4" name="Picture 2" descr="H:\1-0.jpg"/>
          <p:cNvPicPr>
            <a:picLocks noChangeAspect="1" noChangeArrowheads="1"/>
          </p:cNvPicPr>
          <p:nvPr/>
        </p:nvPicPr>
        <p:blipFill>
          <a:blip r:embed="rId2">
            <a:lum bright="-10000" contrast="10000"/>
          </a:blip>
          <a:srcRect l="15014" t="5944" r="17998" b="73677"/>
          <a:stretch>
            <a:fillRect/>
          </a:stretch>
        </p:blipFill>
        <p:spPr bwMode="auto">
          <a:xfrm>
            <a:off x="2514600" y="4800600"/>
            <a:ext cx="4419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noGrp="1"/>
          </p:cNvSpPr>
          <p:nvPr>
            <p:ph type="title"/>
          </p:nvPr>
        </p:nvSpPr>
        <p:spPr>
          <a:xfrm>
            <a:off x="457200" y="704088"/>
            <a:ext cx="8229600" cy="896112"/>
          </a:xfrm>
          <a:prstGeom prst="rect">
            <a:avLst/>
          </a:prstGeom>
        </p:spPr>
        <p:style>
          <a:lnRef idx="2">
            <a:schemeClr val="accent2"/>
          </a:lnRef>
          <a:fillRef idx="1">
            <a:schemeClr val="lt1"/>
          </a:fillRef>
          <a:effectRef idx="0">
            <a:schemeClr val="accent2"/>
          </a:effectRef>
          <a:fontRef idx="minor">
            <a:schemeClr val="dk1"/>
          </a:fontRef>
        </p:style>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dk1"/>
                </a:solidFill>
                <a:effectLst/>
                <a:uLnTx/>
                <a:uFillTx/>
                <a:latin typeface="+mn-lt"/>
                <a:ea typeface="+mn-ea"/>
                <a:cs typeface="+mn-cs"/>
              </a:rPr>
              <a:t>General Characters of </a:t>
            </a:r>
            <a:r>
              <a:rPr kumimoji="0" lang="en-US" sz="2800" b="1" i="0" u="none" strike="noStrike" kern="1200" cap="none" spc="0" normalizeH="0" baseline="0" noProof="0" dirty="0" err="1" smtClean="0">
                <a:ln>
                  <a:noFill/>
                </a:ln>
                <a:solidFill>
                  <a:schemeClr val="dk1"/>
                </a:solidFill>
                <a:effectLst/>
                <a:uLnTx/>
                <a:uFillTx/>
                <a:latin typeface="+mn-lt"/>
                <a:ea typeface="+mn-ea"/>
                <a:cs typeface="+mn-cs"/>
              </a:rPr>
              <a:t>Porifera</a:t>
            </a:r>
            <a:r>
              <a:rPr kumimoji="0" lang="en-US" sz="2800" b="1" i="0" u="none" strike="noStrike" kern="1200" cap="none" spc="0" normalizeH="0" baseline="0" noProof="0" dirty="0" smtClean="0">
                <a:ln>
                  <a:noFill/>
                </a:ln>
                <a:solidFill>
                  <a:schemeClr val="dk1"/>
                </a:solidFill>
                <a:effectLst/>
                <a:uLnTx/>
                <a:uFillTx/>
                <a:latin typeface="+mn-lt"/>
                <a:ea typeface="+mn-ea"/>
                <a:cs typeface="+mn-cs"/>
              </a:rPr>
              <a:t> (Cont.)</a:t>
            </a:r>
            <a:r>
              <a:rPr kumimoji="0" lang="en-US" sz="2800" b="0" i="0" u="none" strike="noStrike" kern="1200" cap="none" spc="0" normalizeH="0" baseline="0" noProof="0" dirty="0" smtClean="0">
                <a:ln>
                  <a:noFill/>
                </a:ln>
                <a:solidFill>
                  <a:schemeClr val="dk1"/>
                </a:solidFill>
                <a:effectLst/>
                <a:uLnTx/>
                <a:uFillTx/>
                <a:latin typeface="+mn-lt"/>
                <a:ea typeface="+mn-ea"/>
                <a:cs typeface="+mn-cs"/>
              </a:rPr>
              <a:t/>
            </a:r>
            <a:br>
              <a:rPr kumimoji="0" lang="en-US" sz="2800" b="0" i="0" u="none" strike="noStrike" kern="1200" cap="none" spc="0" normalizeH="0" baseline="0" noProof="0" dirty="0" smtClean="0">
                <a:ln>
                  <a:noFill/>
                </a:ln>
                <a:solidFill>
                  <a:schemeClr val="dk1"/>
                </a:solidFill>
                <a:effectLst/>
                <a:uLnTx/>
                <a:uFillTx/>
                <a:latin typeface="+mn-lt"/>
                <a:ea typeface="+mn-ea"/>
                <a:cs typeface="+mn-cs"/>
              </a:rPr>
            </a:b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8686800" cy="4389120"/>
          </a:xfrm>
        </p:spPr>
        <p:txBody>
          <a:bodyPr>
            <a:normAutofit fontScale="92500" lnSpcReduction="10000"/>
          </a:bodyPr>
          <a:lstStyle/>
          <a:p>
            <a:pPr marL="514350" lvl="0" indent="-514350" algn="just">
              <a:buFont typeface="+mj-lt"/>
              <a:buAutoNum type="arabicPeriod" startAt="7"/>
            </a:pPr>
            <a:r>
              <a:rPr lang="en-US" b="1" dirty="0" smtClean="0"/>
              <a:t>Some or all of the interior spaces of the body are lined with special collared, flagellated cells, the </a:t>
            </a:r>
            <a:r>
              <a:rPr lang="en-US" b="1" dirty="0" err="1" smtClean="0"/>
              <a:t>choanocytes</a:t>
            </a:r>
            <a:r>
              <a:rPr lang="en-US" b="1" dirty="0" smtClean="0"/>
              <a:t>. The water current is circulated by the </a:t>
            </a:r>
            <a:r>
              <a:rPr lang="en-US" b="1" dirty="0" err="1" smtClean="0"/>
              <a:t>choanocytes</a:t>
            </a:r>
            <a:r>
              <a:rPr lang="en-US" b="1" dirty="0" smtClean="0"/>
              <a:t> flagella, brings in food and oxygen and carries away the excretory and reproductive products.</a:t>
            </a:r>
          </a:p>
          <a:p>
            <a:pPr marL="514350" lvl="0" indent="-514350" algn="just">
              <a:buFont typeface="+mj-lt"/>
              <a:buAutoNum type="arabicPeriod" startAt="7"/>
            </a:pPr>
            <a:r>
              <a:rPr lang="en-US" b="1" dirty="0" smtClean="0"/>
              <a:t>Mouth and a digestive system are absent. The </a:t>
            </a:r>
            <a:r>
              <a:rPr lang="en-US" b="1" dirty="0" err="1" smtClean="0"/>
              <a:t>choanocytes</a:t>
            </a:r>
            <a:r>
              <a:rPr lang="en-US" b="1" dirty="0" smtClean="0"/>
              <a:t> ingest minute animals and plants. Digestion entirely intracellular as in the Protozoa. The </a:t>
            </a:r>
            <a:r>
              <a:rPr lang="en-US" b="1" dirty="0" err="1" smtClean="0"/>
              <a:t>amoebocytes</a:t>
            </a:r>
            <a:r>
              <a:rPr lang="en-US" b="1" dirty="0" smtClean="0"/>
              <a:t> serve food storage.</a:t>
            </a:r>
          </a:p>
          <a:p>
            <a:pPr marL="514350" lvl="0" indent="-514350" algn="just">
              <a:buFont typeface="+mj-lt"/>
              <a:buAutoNum type="arabicPeriod" startAt="7"/>
            </a:pPr>
            <a:r>
              <a:rPr lang="en-US" b="1" dirty="0" smtClean="0"/>
              <a:t>The nervous and sensory cells are altogether absent.</a:t>
            </a:r>
          </a:p>
          <a:p>
            <a:pPr marL="514350" lvl="0" indent="-514350" algn="just">
              <a:buFont typeface="+mj-lt"/>
              <a:buAutoNum type="arabicPeriod" startAt="7"/>
            </a:pPr>
            <a:r>
              <a:rPr lang="en-US" b="1" dirty="0" smtClean="0"/>
              <a:t>Respiration takes place by simple diffusion between the flowing water and the cells.</a:t>
            </a:r>
          </a:p>
          <a:p>
            <a:endParaRPr lang="en-US" dirty="0"/>
          </a:p>
        </p:txBody>
      </p:sp>
      <p:sp>
        <p:nvSpPr>
          <p:cNvPr id="5" name="Title 1"/>
          <p:cNvSpPr txBox="1">
            <a:spLocks/>
          </p:cNvSpPr>
          <p:nvPr/>
        </p:nvSpPr>
        <p:spPr>
          <a:xfrm>
            <a:off x="457200" y="780288"/>
            <a:ext cx="8229600" cy="819912"/>
          </a:xfrm>
          <a:prstGeom prst="rect">
            <a:avLst/>
          </a:prstGeom>
        </p:spPr>
        <p:style>
          <a:lnRef idx="2">
            <a:schemeClr val="accent2"/>
          </a:lnRef>
          <a:fillRef idx="1">
            <a:schemeClr val="lt1"/>
          </a:fillRef>
          <a:effectRef idx="0">
            <a:schemeClr val="accent2"/>
          </a:effectRef>
          <a:fontRef idx="minor">
            <a:schemeClr val="dk1"/>
          </a:fontRef>
        </p:style>
        <p:txBody>
          <a:bodyPr vert="horz" lIns="0" rIns="0" bIns="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dk1"/>
                </a:solidFill>
                <a:effectLst/>
                <a:uLnTx/>
                <a:uFillTx/>
                <a:latin typeface="+mn-lt"/>
                <a:ea typeface="+mn-ea"/>
                <a:cs typeface="+mn-cs"/>
              </a:rPr>
              <a:t>General Characters of </a:t>
            </a:r>
            <a:r>
              <a:rPr kumimoji="0" lang="en-US" sz="2800" b="1" i="0" u="none" strike="noStrike" kern="1200" cap="none" spc="0" normalizeH="0" baseline="0" noProof="0" dirty="0" err="1" smtClean="0">
                <a:ln>
                  <a:noFill/>
                </a:ln>
                <a:solidFill>
                  <a:schemeClr val="dk1"/>
                </a:solidFill>
                <a:effectLst/>
                <a:uLnTx/>
                <a:uFillTx/>
                <a:latin typeface="+mn-lt"/>
                <a:ea typeface="+mn-ea"/>
                <a:cs typeface="+mn-cs"/>
              </a:rPr>
              <a:t>Porifera</a:t>
            </a:r>
            <a:r>
              <a:rPr kumimoji="0" lang="en-US" sz="2800" b="1" i="0" u="none" strike="noStrike" kern="1200" cap="none" spc="0" normalizeH="0" baseline="0" noProof="0" dirty="0" smtClean="0">
                <a:ln>
                  <a:noFill/>
                </a:ln>
                <a:solidFill>
                  <a:schemeClr val="dk1"/>
                </a:solidFill>
                <a:effectLst/>
                <a:uLnTx/>
                <a:uFillTx/>
                <a:latin typeface="+mn-lt"/>
                <a:ea typeface="+mn-ea"/>
                <a:cs typeface="+mn-cs"/>
              </a:rPr>
              <a:t> (Cont.)</a:t>
            </a:r>
            <a:r>
              <a:rPr kumimoji="0" lang="en-US" sz="2800" b="0" i="0" u="none" strike="noStrike" kern="1200" cap="none" spc="0" normalizeH="0" baseline="0" noProof="0" dirty="0" smtClean="0">
                <a:ln>
                  <a:noFill/>
                </a:ln>
                <a:solidFill>
                  <a:schemeClr val="dk1"/>
                </a:solidFill>
                <a:effectLst/>
                <a:uLnTx/>
                <a:uFillTx/>
                <a:latin typeface="+mn-lt"/>
                <a:ea typeface="+mn-ea"/>
                <a:cs typeface="+mn-cs"/>
              </a:rPr>
              <a:t/>
            </a:r>
            <a:br>
              <a:rPr kumimoji="0" lang="en-US" sz="2800" b="0" i="0" u="none" strike="noStrike" kern="1200" cap="none" spc="0" normalizeH="0" baseline="0" noProof="0" dirty="0" smtClean="0">
                <a:ln>
                  <a:noFill/>
                </a:ln>
                <a:solidFill>
                  <a:schemeClr val="dk1"/>
                </a:solidFill>
                <a:effectLst/>
                <a:uLnTx/>
                <a:uFillTx/>
                <a:latin typeface="+mn-lt"/>
                <a:ea typeface="+mn-ea"/>
                <a:cs typeface="+mn-cs"/>
              </a:rPr>
            </a:b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2051" name="Picture 3" descr="C:\Users\United\Desktop\New folder\imagesCA2NOTH5.jpg"/>
          <p:cNvPicPr>
            <a:picLocks noChangeAspect="1" noChangeArrowheads="1"/>
          </p:cNvPicPr>
          <p:nvPr/>
        </p:nvPicPr>
        <p:blipFill>
          <a:blip r:embed="rId2"/>
          <a:srcRect/>
          <a:stretch>
            <a:fillRect/>
          </a:stretch>
        </p:blipFill>
        <p:spPr bwMode="auto">
          <a:xfrm>
            <a:off x="2533649" y="3709786"/>
            <a:ext cx="4171951" cy="26148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anim calcmode="lin" valueType="num">
                                      <p:cBhvr>
                                        <p:cTn id="19" dur="1000" fill="hold"/>
                                        <p:tgtEl>
                                          <p:spTgt spid="2051"/>
                                        </p:tgtEl>
                                        <p:attrNameLst>
                                          <p:attrName>ppt_x</p:attrName>
                                        </p:attrNameLst>
                                      </p:cBhvr>
                                      <p:tavLst>
                                        <p:tav tm="0">
                                          <p:val>
                                            <p:strVal val="#ppt_x"/>
                                          </p:val>
                                        </p:tav>
                                        <p:tav tm="100000">
                                          <p:val>
                                            <p:strVal val="#ppt_x"/>
                                          </p:val>
                                        </p:tav>
                                      </p:tavLst>
                                    </p:anim>
                                    <p:anim calcmode="lin" valueType="num">
                                      <p:cBhvr>
                                        <p:cTn id="20"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2051"/>
                                        </p:tgtEl>
                                      </p:cBhvr>
                                    </p:animEffect>
                                    <p:set>
                                      <p:cBhvr>
                                        <p:cTn id="25" dur="1" fill="hold">
                                          <p:stCondLst>
                                            <p:cond delay="499"/>
                                          </p:stCondLst>
                                        </p:cTn>
                                        <p:tgtEl>
                                          <p:spTgt spid="2051"/>
                                        </p:tgtEl>
                                        <p:attrNameLst>
                                          <p:attrName>style.visibility</p:attrName>
                                        </p:attrNameLst>
                                      </p:cBhvr>
                                      <p:to>
                                        <p:strVal val="hidden"/>
                                      </p:to>
                                    </p:set>
                                  </p:childTnLst>
                                </p:cTn>
                              </p:par>
                            </p:childTnLst>
                          </p:cTn>
                        </p:par>
                        <p:par>
                          <p:cTn id="26" fill="hold">
                            <p:stCondLst>
                              <p:cond delay="500"/>
                            </p:stCondLst>
                            <p:childTnLst>
                              <p:par>
                                <p:cTn id="27" presetID="47" presetClass="entr" presetSubtype="0" fill="hold"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609600"/>
            <a:ext cx="8229600" cy="838200"/>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dk1"/>
                </a:solidFill>
                <a:effectLst/>
                <a:uLnTx/>
                <a:uFillTx/>
                <a:latin typeface="+mn-lt"/>
                <a:ea typeface="+mn-ea"/>
                <a:cs typeface="+mn-cs"/>
              </a:rPr>
              <a:t>General Characters of Porifera (Cont.)</a:t>
            </a:r>
            <a:r>
              <a:rPr kumimoji="0" lang="en-US" sz="2800" b="0" i="0" u="none" strike="noStrike" kern="1200" cap="none" spc="0" normalizeH="0" baseline="0" noProof="0" smtClean="0">
                <a:ln>
                  <a:noFill/>
                </a:ln>
                <a:solidFill>
                  <a:schemeClr val="dk1"/>
                </a:solidFill>
                <a:effectLst/>
                <a:uLnTx/>
                <a:uFillTx/>
                <a:latin typeface="+mn-lt"/>
                <a:ea typeface="+mn-ea"/>
                <a:cs typeface="+mn-cs"/>
              </a:rPr>
              <a:t/>
            </a:r>
            <a:br>
              <a:rPr kumimoji="0" lang="en-US" sz="2800" b="0" i="0" u="none" strike="noStrike" kern="1200" cap="none" spc="0" normalizeH="0" baseline="0" noProof="0" smtClean="0">
                <a:ln>
                  <a:noFill/>
                </a:ln>
                <a:solidFill>
                  <a:schemeClr val="dk1"/>
                </a:solidFill>
                <a:effectLst/>
                <a:uLnTx/>
                <a:uFillTx/>
                <a:latin typeface="+mn-lt"/>
                <a:ea typeface="+mn-ea"/>
                <a:cs typeface="+mn-cs"/>
              </a:rPr>
            </a:b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Title 1"/>
          <p:cNvSpPr txBox="1">
            <a:spLocks/>
          </p:cNvSpPr>
          <p:nvPr/>
        </p:nvSpPr>
        <p:spPr>
          <a:xfrm>
            <a:off x="685800" y="1447800"/>
            <a:ext cx="8153400" cy="1295400"/>
          </a:xfrm>
          <a:prstGeom prst="rect">
            <a:avLst/>
          </a:prstGeom>
        </p:spPr>
        <p:txBody>
          <a:bodyPr vert="horz" lIns="0" rIns="0" bIns="0" anchor="b">
            <a:noAutofit/>
          </a:bodyPr>
          <a:lstStyle/>
          <a:p>
            <a:pPr marL="457200" marR="0" lvl="0" indent="-457200" defTabSz="914400" rtl="0" eaLnBrk="1" fontAlgn="auto" latinLnBrk="0" hangingPunct="1">
              <a:lnSpc>
                <a:spcPct val="100000"/>
              </a:lnSpc>
              <a:spcBef>
                <a:spcPct val="0"/>
              </a:spcBef>
              <a:spcAft>
                <a:spcPts val="0"/>
              </a:spcAft>
              <a:buClrTx/>
              <a:buSzTx/>
              <a:tabLst/>
              <a:defRPr/>
            </a:pPr>
            <a:r>
              <a:rPr kumimoji="0" lang="en-US" sz="2200" b="1" i="0" u="none" strike="noStrike" kern="1200" cap="none" spc="0" normalizeH="0" baseline="0" noProof="0" dirty="0" smtClean="0">
                <a:ln>
                  <a:noFill/>
                </a:ln>
                <a:solidFill>
                  <a:srgbClr val="FFC000"/>
                </a:solidFill>
                <a:effectLst/>
                <a:uLnTx/>
                <a:uFillTx/>
                <a:latin typeface="+mj-lt"/>
                <a:ea typeface="+mj-ea"/>
                <a:cs typeface="+mj-cs"/>
              </a:rPr>
              <a:t>11. </a:t>
            </a:r>
            <a:r>
              <a:rPr kumimoji="0" lang="en-US" sz="2200" b="1" i="0" u="none" strike="noStrike" kern="1200" cap="none" spc="0" normalizeH="0" baseline="0" noProof="0" dirty="0" smtClean="0">
                <a:ln>
                  <a:noFill/>
                </a:ln>
                <a:solidFill>
                  <a:schemeClr val="tx1"/>
                </a:solidFill>
                <a:effectLst/>
                <a:uLnTx/>
                <a:uFillTx/>
                <a:latin typeface="+mj-lt"/>
                <a:ea typeface="+mj-ea"/>
                <a:cs typeface="+mj-cs"/>
              </a:rPr>
              <a:t>The skeleton is internal and supported by </a:t>
            </a:r>
            <a:r>
              <a:rPr kumimoji="0" lang="en-US" sz="2200" b="1" i="0" u="none" strike="noStrike" kern="1200" cap="none" spc="0" normalizeH="0" baseline="0" noProof="0" dirty="0" err="1" smtClean="0">
                <a:ln>
                  <a:noFill/>
                </a:ln>
                <a:solidFill>
                  <a:schemeClr val="tx1"/>
                </a:solidFill>
                <a:effectLst/>
                <a:uLnTx/>
                <a:uFillTx/>
                <a:latin typeface="+mj-lt"/>
                <a:ea typeface="+mj-ea"/>
                <a:cs typeface="+mj-cs"/>
              </a:rPr>
              <a:t>spicules</a:t>
            </a:r>
            <a:r>
              <a:rPr kumimoji="0" lang="en-US" sz="2200" b="1" i="0" u="none" strike="noStrike" kern="1200" cap="none" spc="0" normalizeH="0" baseline="0" noProof="0" dirty="0" smtClean="0">
                <a:ln>
                  <a:noFill/>
                </a:ln>
                <a:solidFill>
                  <a:schemeClr val="tx1"/>
                </a:solidFill>
                <a:effectLst/>
                <a:uLnTx/>
                <a:uFillTx/>
                <a:latin typeface="+mj-lt"/>
                <a:ea typeface="+mj-ea"/>
                <a:cs typeface="+mj-cs"/>
              </a:rPr>
              <a:t> (formed of silica or calcium carbonate), sponging </a:t>
            </a:r>
            <a:r>
              <a:rPr kumimoji="0" lang="en-US" sz="2200" b="1" i="0" u="none" strike="noStrike" kern="1200" cap="none" spc="0" normalizeH="0" baseline="0" noProof="0" dirty="0" err="1" smtClean="0">
                <a:ln>
                  <a:noFill/>
                </a:ln>
                <a:solidFill>
                  <a:schemeClr val="tx1"/>
                </a:solidFill>
                <a:effectLst/>
                <a:uLnTx/>
                <a:uFillTx/>
                <a:latin typeface="+mj-lt"/>
                <a:ea typeface="+mj-ea"/>
                <a:cs typeface="+mj-cs"/>
              </a:rPr>
              <a:t>fibres</a:t>
            </a:r>
            <a:r>
              <a:rPr lang="en-US" sz="2200" b="1" dirty="0" smtClean="0">
                <a:latin typeface="+mj-lt"/>
                <a:ea typeface="+mj-ea"/>
                <a:cs typeface="+mj-cs"/>
              </a:rPr>
              <a:t> </a:t>
            </a:r>
            <a:r>
              <a:rPr kumimoji="0" lang="en-US" sz="2200" b="1" i="0" u="none" strike="noStrike" kern="1200" cap="none" spc="0" normalizeH="0" baseline="0" noProof="0" dirty="0" smtClean="0">
                <a:ln>
                  <a:noFill/>
                </a:ln>
                <a:solidFill>
                  <a:schemeClr val="tx1"/>
                </a:solidFill>
                <a:effectLst/>
                <a:uLnTx/>
                <a:uFillTx/>
                <a:latin typeface="+mj-lt"/>
                <a:ea typeface="+mj-ea"/>
                <a:cs typeface="+mj-cs"/>
              </a:rPr>
              <a:t>or both.</a:t>
            </a:r>
            <a:br>
              <a:rPr kumimoji="0" lang="en-US" sz="2200" b="1" i="0" u="none" strike="noStrike" kern="1200" cap="none" spc="0" normalizeH="0" baseline="0" noProof="0" dirty="0" smtClean="0">
                <a:ln>
                  <a:noFill/>
                </a:ln>
                <a:solidFill>
                  <a:schemeClr val="tx1"/>
                </a:solidFill>
                <a:effectLst/>
                <a:uLnTx/>
                <a:uFillTx/>
                <a:latin typeface="+mj-lt"/>
                <a:ea typeface="+mj-ea"/>
                <a:cs typeface="+mj-cs"/>
              </a:rPr>
            </a:br>
            <a:endParaRPr kumimoji="0" lang="en-US" sz="2200" b="1"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 descr="C:\Documents and Settings\United\Desktop\porifera\P1010023_sized.jpg"/>
          <p:cNvPicPr>
            <a:picLocks noChangeAspect="1" noChangeArrowheads="1"/>
          </p:cNvPicPr>
          <p:nvPr/>
        </p:nvPicPr>
        <p:blipFill>
          <a:blip r:embed="rId2">
            <a:lum bright="10000" contrast="40000"/>
          </a:blip>
          <a:srcRect l="6866" t="28231" b="1321"/>
          <a:stretch>
            <a:fillRect/>
          </a:stretch>
        </p:blipFill>
        <p:spPr bwMode="auto">
          <a:xfrm>
            <a:off x="1981200" y="2514600"/>
            <a:ext cx="2491740" cy="1916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6" descr="C:\Documents and Settings\United\Desktop\porifera\V9QGNCATWP6ZMCAQNR3OVCAD5RLMDCADEB41RCA5ZSJB6CA6C1C3BCA093Q8CCA1QE81UCARD4YSMCAA81OH4CAUQS1RACA6DZLX8CAMV7GKSCAHW29QCCAQTUQR2CABL7GW3CAYNQI0ZCA68DEBZCAIOIM5B.jpg"/>
          <p:cNvPicPr>
            <a:picLocks noChangeAspect="1" noChangeArrowheads="1"/>
          </p:cNvPicPr>
          <p:nvPr/>
        </p:nvPicPr>
        <p:blipFill>
          <a:blip r:embed="rId3">
            <a:lum contrast="20000"/>
          </a:blip>
          <a:srcRect l="5148" r="9903" b="17117"/>
          <a:stretch>
            <a:fillRect/>
          </a:stretch>
        </p:blipFill>
        <p:spPr bwMode="auto">
          <a:xfrm>
            <a:off x="1981200" y="4572000"/>
            <a:ext cx="2514600" cy="2039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mycelium_1861"/>
          <p:cNvPicPr>
            <a:picLocks noChangeAspect="1" noChangeArrowheads="1"/>
          </p:cNvPicPr>
          <p:nvPr/>
        </p:nvPicPr>
        <p:blipFill>
          <a:blip r:embed="rId4">
            <a:lum contrast="10000"/>
          </a:blip>
          <a:srcRect l="5631" t="13011" r="1464" b="20948"/>
          <a:stretch>
            <a:fillRect/>
          </a:stretch>
        </p:blipFill>
        <p:spPr bwMode="auto">
          <a:xfrm>
            <a:off x="4648200" y="4572000"/>
            <a:ext cx="2514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descr="47878_spo_spicules_lg1"/>
          <p:cNvPicPr>
            <a:picLocks noChangeAspect="1" noChangeArrowheads="1"/>
          </p:cNvPicPr>
          <p:nvPr/>
        </p:nvPicPr>
        <p:blipFill>
          <a:blip r:embed="rId5">
            <a:lum contrast="10000"/>
          </a:blip>
          <a:srcRect l="4150" r="2921"/>
          <a:stretch>
            <a:fillRect/>
          </a:stretch>
        </p:blipFill>
        <p:spPr bwMode="auto">
          <a:xfrm>
            <a:off x="4648200" y="2514600"/>
            <a:ext cx="2514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7239000" y="3364468"/>
            <a:ext cx="1219200" cy="369332"/>
          </a:xfrm>
          <a:prstGeom prst="rect">
            <a:avLst/>
          </a:prstGeom>
          <a:noFill/>
        </p:spPr>
        <p:txBody>
          <a:bodyPr wrap="square" rtlCol="0">
            <a:spAutoFit/>
          </a:bodyPr>
          <a:lstStyle/>
          <a:p>
            <a:r>
              <a:rPr lang="en-US" b="1" dirty="0" err="1" smtClean="0"/>
              <a:t>Spicules</a:t>
            </a:r>
            <a:endParaRPr lang="en-US" b="1" dirty="0"/>
          </a:p>
        </p:txBody>
      </p:sp>
      <p:sp>
        <p:nvSpPr>
          <p:cNvPr id="16" name="TextBox 15"/>
          <p:cNvSpPr txBox="1"/>
          <p:nvPr/>
        </p:nvSpPr>
        <p:spPr>
          <a:xfrm>
            <a:off x="7162800" y="5181600"/>
            <a:ext cx="2286000" cy="369332"/>
          </a:xfrm>
          <a:prstGeom prst="rect">
            <a:avLst/>
          </a:prstGeom>
          <a:noFill/>
        </p:spPr>
        <p:txBody>
          <a:bodyPr wrap="square" rtlCol="0">
            <a:spAutoFit/>
          </a:bodyPr>
          <a:lstStyle/>
          <a:p>
            <a:r>
              <a:rPr lang="en-US" b="1" dirty="0" err="1" smtClean="0"/>
              <a:t>Spoingin</a:t>
            </a:r>
            <a:r>
              <a:rPr lang="en-US" b="1" dirty="0" smtClean="0"/>
              <a:t> </a:t>
            </a:r>
            <a:r>
              <a:rPr lang="en-US" b="1" dirty="0" err="1" smtClean="0"/>
              <a:t>fibres</a:t>
            </a:r>
            <a:endParaRPr lang="en-US" b="1"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0280"/>
            <a:ext cx="8229600" cy="4389120"/>
          </a:xfrm>
        </p:spPr>
        <p:txBody>
          <a:bodyPr>
            <a:normAutofit/>
          </a:bodyPr>
          <a:lstStyle/>
          <a:p>
            <a:pPr marL="457200" lvl="0" indent="-457200" algn="just">
              <a:buFont typeface="+mj-lt"/>
              <a:buAutoNum type="arabicPeriod" startAt="12"/>
            </a:pPr>
            <a:r>
              <a:rPr lang="en-US" sz="2200" b="1" dirty="0" smtClean="0"/>
              <a:t>Excretion of wastes and nitrogenous material leave the body with the outgoing water current from the </a:t>
            </a:r>
            <a:r>
              <a:rPr lang="en-US" sz="2200" b="1" dirty="0" err="1" smtClean="0"/>
              <a:t>osculum</a:t>
            </a:r>
            <a:r>
              <a:rPr lang="en-US" sz="2200" b="1" dirty="0" smtClean="0"/>
              <a:t>.</a:t>
            </a:r>
          </a:p>
          <a:p>
            <a:pPr marL="457200" lvl="0" indent="-457200" algn="just">
              <a:buFont typeface="+mj-lt"/>
              <a:buAutoNum type="arabicPeriod" startAt="12"/>
            </a:pPr>
            <a:r>
              <a:rPr lang="en-US" sz="2200" b="1" dirty="0" smtClean="0"/>
              <a:t>The adults are sessile but the larval stages are free-swimming.</a:t>
            </a:r>
          </a:p>
          <a:p>
            <a:pPr marL="457200" lvl="0" indent="-457200" algn="just">
              <a:buFont typeface="+mj-lt"/>
              <a:buAutoNum type="arabicPeriod" startAt="12"/>
            </a:pPr>
            <a:r>
              <a:rPr lang="en-US" sz="2200" b="1" dirty="0" smtClean="0"/>
              <a:t>All possess great powers of regeneration.</a:t>
            </a:r>
          </a:p>
          <a:p>
            <a:pPr marL="457200" lvl="0" indent="-457200" algn="just">
              <a:buFont typeface="+mj-lt"/>
              <a:buAutoNum type="arabicPeriod" startAt="12"/>
            </a:pPr>
            <a:r>
              <a:rPr lang="en-US" sz="2200" b="1" dirty="0" smtClean="0"/>
              <a:t>Both hermaphrodite and unisexual forms exist. Reproduction occurs both asexually by budding, regeneration and </a:t>
            </a:r>
            <a:r>
              <a:rPr lang="en-US" sz="2200" b="1" dirty="0" err="1" smtClean="0"/>
              <a:t>gemmules</a:t>
            </a:r>
            <a:r>
              <a:rPr lang="en-US" sz="2200" b="1" dirty="0" smtClean="0"/>
              <a:t> formation and sexually by ova and sperms (male and female gametes). The ova and sperms developed from the </a:t>
            </a:r>
            <a:r>
              <a:rPr lang="en-US" sz="2200" b="1" dirty="0" err="1" smtClean="0"/>
              <a:t>amoebocytes</a:t>
            </a:r>
            <a:r>
              <a:rPr lang="en-US" sz="2200" b="1" dirty="0" smtClean="0"/>
              <a:t>.</a:t>
            </a:r>
          </a:p>
          <a:p>
            <a:pPr marL="457200" lvl="0" indent="-457200" algn="just">
              <a:buFont typeface="+mj-lt"/>
              <a:buAutoNum type="arabicPeriod" startAt="12"/>
            </a:pPr>
            <a:r>
              <a:rPr lang="en-US" sz="2200" b="1" dirty="0" smtClean="0"/>
              <a:t>Fertilization is internal and cleavage </a:t>
            </a:r>
            <a:r>
              <a:rPr lang="en-US" sz="2200" b="1" dirty="0" err="1" smtClean="0"/>
              <a:t>holoplastic</a:t>
            </a:r>
            <a:r>
              <a:rPr lang="en-US" sz="2200" b="1" dirty="0" smtClean="0"/>
              <a:t>.</a:t>
            </a:r>
          </a:p>
          <a:p>
            <a:endParaRPr lang="en-US" dirty="0"/>
          </a:p>
        </p:txBody>
      </p:sp>
      <p:sp>
        <p:nvSpPr>
          <p:cNvPr id="4" name="Title 1"/>
          <p:cNvSpPr txBox="1">
            <a:spLocks noGrp="1"/>
          </p:cNvSpPr>
          <p:nvPr>
            <p:ph type="title"/>
          </p:nvPr>
        </p:nvSpPr>
        <p:spPr>
          <a:xfrm>
            <a:off x="457200" y="914400"/>
            <a:ext cx="8229600" cy="914400"/>
          </a:xfrm>
          <a:prstGeom prst="rect">
            <a:avLst/>
          </a:prstGeom>
        </p:spPr>
        <p:style>
          <a:lnRef idx="2">
            <a:schemeClr val="accent2"/>
          </a:lnRef>
          <a:fillRef idx="1">
            <a:schemeClr val="lt1"/>
          </a:fillRef>
          <a:effectRef idx="0">
            <a:schemeClr val="accent2"/>
          </a:effectRef>
          <a:fontRef idx="minor">
            <a:schemeClr val="dk1"/>
          </a:fontRef>
        </p:style>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dk1"/>
                </a:solidFill>
                <a:effectLst/>
                <a:uLnTx/>
                <a:uFillTx/>
                <a:latin typeface="+mn-lt"/>
                <a:ea typeface="+mn-ea"/>
                <a:cs typeface="+mn-cs"/>
              </a:rPr>
              <a:t>General Characters of </a:t>
            </a:r>
            <a:r>
              <a:rPr kumimoji="0" lang="en-US" sz="2800" b="1" i="0" u="none" strike="noStrike" kern="1200" cap="none" spc="0" normalizeH="0" baseline="0" noProof="0" dirty="0" err="1" smtClean="0">
                <a:ln>
                  <a:noFill/>
                </a:ln>
                <a:solidFill>
                  <a:schemeClr val="dk1"/>
                </a:solidFill>
                <a:effectLst/>
                <a:uLnTx/>
                <a:uFillTx/>
                <a:latin typeface="+mn-lt"/>
                <a:ea typeface="+mn-ea"/>
                <a:cs typeface="+mn-cs"/>
              </a:rPr>
              <a:t>Porifera</a:t>
            </a:r>
            <a:r>
              <a:rPr kumimoji="0" lang="en-US" sz="2800" b="1" i="0" u="none" strike="noStrike" kern="1200" cap="none" spc="0" normalizeH="0" baseline="0" noProof="0" dirty="0" smtClean="0">
                <a:ln>
                  <a:noFill/>
                </a:ln>
                <a:solidFill>
                  <a:schemeClr val="dk1"/>
                </a:solidFill>
                <a:effectLst/>
                <a:uLnTx/>
                <a:uFillTx/>
                <a:latin typeface="+mn-lt"/>
                <a:ea typeface="+mn-ea"/>
                <a:cs typeface="+mn-cs"/>
              </a:rPr>
              <a:t> (Cont.)</a:t>
            </a:r>
            <a:r>
              <a:rPr kumimoji="0" lang="en-US" sz="2800" b="0" i="0" u="none" strike="noStrike" kern="1200" cap="none" spc="0" normalizeH="0" baseline="0" noProof="0" dirty="0" smtClean="0">
                <a:ln>
                  <a:noFill/>
                </a:ln>
                <a:solidFill>
                  <a:schemeClr val="dk1"/>
                </a:solidFill>
                <a:effectLst/>
                <a:uLnTx/>
                <a:uFillTx/>
                <a:latin typeface="+mn-lt"/>
                <a:ea typeface="+mn-ea"/>
                <a:cs typeface="+mn-cs"/>
              </a:rPr>
              <a:t/>
            </a:r>
            <a:br>
              <a:rPr kumimoji="0" lang="en-US" sz="2800" b="0" i="0" u="none" strike="noStrike" kern="1200" cap="none" spc="0" normalizeH="0" baseline="0" noProof="0" dirty="0" smtClean="0">
                <a:ln>
                  <a:noFill/>
                </a:ln>
                <a:solidFill>
                  <a:schemeClr val="dk1"/>
                </a:solidFill>
                <a:effectLst/>
                <a:uLnTx/>
                <a:uFillTx/>
                <a:latin typeface="+mn-lt"/>
                <a:ea typeface="+mn-ea"/>
                <a:cs typeface="+mn-cs"/>
              </a:rPr>
            </a:b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0280"/>
            <a:ext cx="8229600" cy="4389120"/>
          </a:xfrm>
        </p:spPr>
        <p:txBody>
          <a:bodyPr>
            <a:normAutofit/>
          </a:bodyPr>
          <a:lstStyle/>
          <a:p>
            <a:pPr marL="457200" indent="-457200" algn="just">
              <a:buFont typeface="+mj-lt"/>
              <a:buAutoNum type="arabicPeriod" startAt="17"/>
            </a:pPr>
            <a:r>
              <a:rPr lang="en-US" sz="2200" b="1" dirty="0" smtClean="0"/>
              <a:t>Development is indirect. The embryo leaves the sponge as  an actively swimming ciliated larva, which finally attaches itself in the substratum and undergoes metamorphosis to reach the adult stage. The larvae are of two types, the </a:t>
            </a:r>
            <a:r>
              <a:rPr lang="en-US" sz="2200" b="1" dirty="0" err="1" smtClean="0">
                <a:solidFill>
                  <a:srgbClr val="FF0000"/>
                </a:solidFill>
              </a:rPr>
              <a:t>amphiblastula</a:t>
            </a:r>
            <a:r>
              <a:rPr lang="en-US" sz="2200" b="1" dirty="0" smtClean="0"/>
              <a:t> and the </a:t>
            </a:r>
            <a:r>
              <a:rPr lang="en-US" sz="2200" b="1" dirty="0" err="1" smtClean="0">
                <a:solidFill>
                  <a:srgbClr val="FF0000"/>
                </a:solidFill>
              </a:rPr>
              <a:t>parenchymula</a:t>
            </a:r>
            <a:r>
              <a:rPr lang="en-US" sz="2200" b="1" dirty="0" smtClean="0"/>
              <a:t>.</a:t>
            </a:r>
          </a:p>
          <a:p>
            <a:pPr marL="457200" indent="-457200" algn="just">
              <a:buFont typeface="+mj-lt"/>
              <a:buAutoNum type="arabicPeriod" startAt="18"/>
            </a:pPr>
            <a:r>
              <a:rPr lang="en-US" sz="2200" b="1" dirty="0" smtClean="0"/>
              <a:t>The </a:t>
            </a:r>
            <a:r>
              <a:rPr lang="en-US" sz="2200" b="1" dirty="0" err="1" smtClean="0"/>
              <a:t>Porifera</a:t>
            </a:r>
            <a:r>
              <a:rPr lang="en-US" sz="2200" b="1" dirty="0" smtClean="0"/>
              <a:t> are classified into 3 classes according to the nature of the skeleton (</a:t>
            </a:r>
            <a:r>
              <a:rPr lang="en-US" sz="2200" b="1" dirty="0" err="1" smtClean="0"/>
              <a:t>Calcarea</a:t>
            </a:r>
            <a:r>
              <a:rPr lang="en-US" sz="2200" b="1" dirty="0" smtClean="0"/>
              <a:t>, </a:t>
            </a:r>
            <a:r>
              <a:rPr lang="en-US" sz="2200" b="1" dirty="0" err="1" smtClean="0"/>
              <a:t>Hexactinellida</a:t>
            </a:r>
            <a:r>
              <a:rPr lang="en-US" sz="2200" b="1" dirty="0" smtClean="0"/>
              <a:t> and </a:t>
            </a:r>
            <a:r>
              <a:rPr lang="en-US" sz="2200" b="1" dirty="0" err="1" smtClean="0"/>
              <a:t>Demospongia</a:t>
            </a:r>
            <a:r>
              <a:rPr lang="en-US" sz="2200" b="1" dirty="0" smtClean="0"/>
              <a:t>).</a:t>
            </a:r>
          </a:p>
          <a:p>
            <a:endParaRPr lang="en-US" dirty="0"/>
          </a:p>
        </p:txBody>
      </p:sp>
      <p:sp>
        <p:nvSpPr>
          <p:cNvPr id="6" name="Title 1"/>
          <p:cNvSpPr txBox="1">
            <a:spLocks noGrp="1"/>
          </p:cNvSpPr>
          <p:nvPr>
            <p:ph type="title"/>
          </p:nvPr>
        </p:nvSpPr>
        <p:spPr>
          <a:xfrm>
            <a:off x="457200" y="990600"/>
            <a:ext cx="8229600" cy="838200"/>
          </a:xfrm>
          <a:prstGeom prst="rect">
            <a:avLst/>
          </a:prstGeom>
        </p:spPr>
        <p:style>
          <a:lnRef idx="2">
            <a:schemeClr val="accent2"/>
          </a:lnRef>
          <a:fillRef idx="1">
            <a:schemeClr val="lt1"/>
          </a:fillRef>
          <a:effectRef idx="0">
            <a:schemeClr val="accent2"/>
          </a:effectRef>
          <a:fontRef idx="minor">
            <a:schemeClr val="dk1"/>
          </a:fontRef>
        </p:style>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dk1"/>
                </a:solidFill>
                <a:effectLst/>
                <a:uLnTx/>
                <a:uFillTx/>
                <a:latin typeface="+mn-lt"/>
                <a:ea typeface="+mn-ea"/>
                <a:cs typeface="+mn-cs"/>
              </a:rPr>
              <a:t>General Characters of </a:t>
            </a:r>
            <a:r>
              <a:rPr kumimoji="0" lang="en-US" sz="2800" b="1" i="0" u="none" strike="noStrike" kern="1200" cap="none" spc="0" normalizeH="0" baseline="0" noProof="0" dirty="0" err="1" smtClean="0">
                <a:ln>
                  <a:noFill/>
                </a:ln>
                <a:solidFill>
                  <a:schemeClr val="dk1"/>
                </a:solidFill>
                <a:effectLst/>
                <a:uLnTx/>
                <a:uFillTx/>
                <a:latin typeface="+mn-lt"/>
                <a:ea typeface="+mn-ea"/>
                <a:cs typeface="+mn-cs"/>
              </a:rPr>
              <a:t>Porifera</a:t>
            </a:r>
            <a:r>
              <a:rPr kumimoji="0" lang="en-US" sz="2800" b="1" i="0" u="none" strike="noStrike" kern="1200" cap="none" spc="0" normalizeH="0" baseline="0" noProof="0" dirty="0" smtClean="0">
                <a:ln>
                  <a:noFill/>
                </a:ln>
                <a:solidFill>
                  <a:schemeClr val="dk1"/>
                </a:solidFill>
                <a:effectLst/>
                <a:uLnTx/>
                <a:uFillTx/>
                <a:latin typeface="+mn-lt"/>
                <a:ea typeface="+mn-ea"/>
                <a:cs typeface="+mn-cs"/>
              </a:rPr>
              <a:t> (Cont.)</a:t>
            </a:r>
            <a:r>
              <a:rPr kumimoji="0" lang="en-US" sz="2800" b="0" i="0" u="none" strike="noStrike" kern="1200" cap="none" spc="0" normalizeH="0" baseline="0" noProof="0" dirty="0" smtClean="0">
                <a:ln>
                  <a:noFill/>
                </a:ln>
                <a:solidFill>
                  <a:schemeClr val="dk1"/>
                </a:solidFill>
                <a:effectLst/>
                <a:uLnTx/>
                <a:uFillTx/>
                <a:latin typeface="+mn-lt"/>
                <a:ea typeface="+mn-ea"/>
                <a:cs typeface="+mn-cs"/>
              </a:rPr>
              <a:t/>
            </a:r>
            <a:br>
              <a:rPr kumimoji="0" lang="en-US" sz="2800" b="0" i="0" u="none" strike="noStrike" kern="1200" cap="none" spc="0" normalizeH="0" baseline="0" noProof="0" dirty="0" smtClean="0">
                <a:ln>
                  <a:noFill/>
                </a:ln>
                <a:solidFill>
                  <a:schemeClr val="dk1"/>
                </a:solidFill>
                <a:effectLst/>
                <a:uLnTx/>
                <a:uFillTx/>
                <a:latin typeface="+mn-lt"/>
                <a:ea typeface="+mn-ea"/>
                <a:cs typeface="+mn-cs"/>
              </a:rPr>
            </a:b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3074" name="Picture 2" descr="8_1_1_1"/>
          <p:cNvPicPr>
            <a:picLocks noChangeAspect="1" noChangeArrowheads="1"/>
          </p:cNvPicPr>
          <p:nvPr/>
        </p:nvPicPr>
        <p:blipFill>
          <a:blip r:embed="rId2"/>
          <a:srcRect/>
          <a:stretch>
            <a:fillRect/>
          </a:stretch>
        </p:blipFill>
        <p:spPr bwMode="auto">
          <a:xfrm>
            <a:off x="2438400" y="4276725"/>
            <a:ext cx="2048757" cy="2133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Reproduction112"/>
          <p:cNvPicPr>
            <a:picLocks noChangeAspect="1" noChangeArrowheads="1"/>
          </p:cNvPicPr>
          <p:nvPr/>
        </p:nvPicPr>
        <p:blipFill>
          <a:blip r:embed="rId3"/>
          <a:srcRect/>
          <a:stretch>
            <a:fillRect/>
          </a:stretch>
        </p:blipFill>
        <p:spPr bwMode="auto">
          <a:xfrm>
            <a:off x="4626735" y="4267200"/>
            <a:ext cx="169786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1000"/>
                                        <p:tgtEl>
                                          <p:spTgt spid="3075"/>
                                        </p:tgtEl>
                                      </p:cBhvr>
                                    </p:animEffect>
                                    <p:anim calcmode="lin" valueType="num">
                                      <p:cBhvr>
                                        <p:cTn id="24" dur="1000" fill="hold"/>
                                        <p:tgtEl>
                                          <p:spTgt spid="3075"/>
                                        </p:tgtEl>
                                        <p:attrNameLst>
                                          <p:attrName>ppt_x</p:attrName>
                                        </p:attrNameLst>
                                      </p:cBhvr>
                                      <p:tavLst>
                                        <p:tav tm="0">
                                          <p:val>
                                            <p:strVal val="#ppt_x"/>
                                          </p:val>
                                        </p:tav>
                                        <p:tav tm="100000">
                                          <p:val>
                                            <p:strVal val="#ppt_x"/>
                                          </p:val>
                                        </p:tav>
                                      </p:tavLst>
                                    </p:anim>
                                    <p:anim calcmode="lin" valueType="num">
                                      <p:cBhvr>
                                        <p:cTn id="2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3074"/>
                                        </p:tgtEl>
                                      </p:cBhvr>
                                    </p:animEffect>
                                    <p:set>
                                      <p:cBhvr>
                                        <p:cTn id="30" dur="1" fill="hold">
                                          <p:stCondLst>
                                            <p:cond delay="499"/>
                                          </p:stCondLst>
                                        </p:cTn>
                                        <p:tgtEl>
                                          <p:spTgt spid="3074"/>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3075"/>
                                        </p:tgtEl>
                                      </p:cBhvr>
                                    </p:animEffect>
                                    <p:set>
                                      <p:cBhvr>
                                        <p:cTn id="33" dur="1" fill="hold">
                                          <p:stCondLst>
                                            <p:cond delay="499"/>
                                          </p:stCondLst>
                                        </p:cTn>
                                        <p:tgtEl>
                                          <p:spTgt spid="3075"/>
                                        </p:tgtEl>
                                        <p:attrNameLst>
                                          <p:attrName>style.visibility</p:attrName>
                                        </p:attrNameLst>
                                      </p:cBhvr>
                                      <p:to>
                                        <p:strVal val="hidden"/>
                                      </p:to>
                                    </p:se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4465320"/>
          </a:xfrm>
        </p:spPr>
        <p:txBody>
          <a:bodyPr/>
          <a:lstStyle/>
          <a:p>
            <a:pPr lvl="0" algn="just">
              <a:buNone/>
            </a:pPr>
            <a:r>
              <a:rPr lang="en-US" dirty="0" smtClean="0">
                <a:solidFill>
                  <a:srgbClr val="FFC000"/>
                </a:solidFill>
              </a:rPr>
              <a:t>19</a:t>
            </a:r>
            <a:r>
              <a:rPr lang="en-US" sz="2200" b="1" dirty="0" smtClean="0">
                <a:solidFill>
                  <a:srgbClr val="FFC000"/>
                </a:solidFill>
              </a:rPr>
              <a:t>. </a:t>
            </a:r>
            <a:r>
              <a:rPr lang="en-US" sz="2200" b="1" dirty="0" smtClean="0"/>
              <a:t>There are three structural types of  sponge:</a:t>
            </a:r>
          </a:p>
          <a:p>
            <a:pPr algn="just">
              <a:buNone/>
            </a:pPr>
            <a:r>
              <a:rPr lang="en-US" sz="2200" b="1" dirty="0" smtClean="0">
                <a:solidFill>
                  <a:srgbClr val="FFC000"/>
                </a:solidFill>
              </a:rPr>
              <a:t>    a)  </a:t>
            </a:r>
            <a:r>
              <a:rPr lang="en-US" sz="2200" b="1" u="sng" dirty="0" err="1" smtClean="0"/>
              <a:t>Ascon</a:t>
            </a:r>
            <a:r>
              <a:rPr lang="en-US" sz="2200" b="1" u="sng" dirty="0" smtClean="0"/>
              <a:t> type</a:t>
            </a:r>
            <a:r>
              <a:rPr lang="en-US" sz="2200" b="1" dirty="0" smtClean="0"/>
              <a:t>: is a simple sponge (e.g. </a:t>
            </a:r>
            <a:r>
              <a:rPr lang="en-US" sz="2200" b="1" i="1" dirty="0" err="1" smtClean="0"/>
              <a:t>Leucosolenia</a:t>
            </a:r>
            <a:r>
              <a:rPr lang="en-US" sz="2200" b="1" dirty="0" smtClean="0"/>
              <a:t>).</a:t>
            </a:r>
          </a:p>
          <a:p>
            <a:pPr algn="just">
              <a:buNone/>
            </a:pPr>
            <a:r>
              <a:rPr lang="en-US" sz="2200" b="1" dirty="0" smtClean="0">
                <a:solidFill>
                  <a:srgbClr val="FFC000"/>
                </a:solidFill>
              </a:rPr>
              <a:t>    b) </a:t>
            </a:r>
            <a:r>
              <a:rPr lang="en-US" sz="2200" b="1" u="sng" dirty="0" err="1" smtClean="0"/>
              <a:t>Sycon</a:t>
            </a:r>
            <a:r>
              <a:rPr lang="en-US" sz="2200" b="1" u="sng" dirty="0" smtClean="0"/>
              <a:t> type</a:t>
            </a:r>
            <a:r>
              <a:rPr lang="en-US" sz="2200" b="1" dirty="0" smtClean="0"/>
              <a:t>:  is a sponge of more complexity than </a:t>
            </a:r>
            <a:r>
              <a:rPr lang="en-US" sz="2200" b="1" dirty="0" err="1" smtClean="0"/>
              <a:t>ascon</a:t>
            </a:r>
            <a:r>
              <a:rPr lang="en-US" sz="2200" b="1" dirty="0" smtClean="0"/>
              <a:t> (e.g. </a:t>
            </a:r>
            <a:r>
              <a:rPr lang="en-US" sz="2200" b="1" i="1" dirty="0" err="1" smtClean="0"/>
              <a:t>Sycon</a:t>
            </a:r>
            <a:r>
              <a:rPr lang="en-US" sz="2200" b="1" dirty="0" smtClean="0"/>
              <a:t>).</a:t>
            </a:r>
          </a:p>
          <a:p>
            <a:pPr algn="just">
              <a:buNone/>
            </a:pPr>
            <a:r>
              <a:rPr lang="en-US" sz="2200" b="1" dirty="0" smtClean="0">
                <a:solidFill>
                  <a:srgbClr val="FFC000"/>
                </a:solidFill>
              </a:rPr>
              <a:t>    c) </a:t>
            </a:r>
            <a:r>
              <a:rPr lang="en-US" sz="2200" b="1" u="sng" dirty="0" err="1" smtClean="0"/>
              <a:t>Leucon</a:t>
            </a:r>
            <a:r>
              <a:rPr lang="en-US" sz="2200" b="1" u="sng" dirty="0" smtClean="0"/>
              <a:t> type</a:t>
            </a:r>
            <a:r>
              <a:rPr lang="en-US" sz="2200" b="1" dirty="0" smtClean="0"/>
              <a:t>: is the most complex type of sponges (</a:t>
            </a:r>
            <a:r>
              <a:rPr lang="en-US" sz="2200" b="1" dirty="0" err="1" smtClean="0"/>
              <a:t>e.g</a:t>
            </a:r>
            <a:r>
              <a:rPr lang="en-US" sz="2200" b="1" dirty="0" smtClean="0"/>
              <a:t> </a:t>
            </a:r>
            <a:r>
              <a:rPr lang="en-US" sz="2200" b="1" i="1" dirty="0" err="1" smtClean="0"/>
              <a:t>Euspongia</a:t>
            </a:r>
            <a:r>
              <a:rPr lang="en-US" sz="2200" b="1" i="1" dirty="0" smtClean="0"/>
              <a:t> </a:t>
            </a:r>
            <a:r>
              <a:rPr lang="en-US" sz="2200" b="1" dirty="0" smtClean="0"/>
              <a:t>or bath sponge).</a:t>
            </a:r>
          </a:p>
          <a:p>
            <a:endParaRPr lang="en-US" dirty="0"/>
          </a:p>
        </p:txBody>
      </p:sp>
      <p:sp>
        <p:nvSpPr>
          <p:cNvPr id="4" name="Title 1"/>
          <p:cNvSpPr txBox="1">
            <a:spLocks noGrp="1"/>
          </p:cNvSpPr>
          <p:nvPr>
            <p:ph type="title"/>
          </p:nvPr>
        </p:nvSpPr>
        <p:spPr>
          <a:xfrm>
            <a:off x="457200" y="381000"/>
            <a:ext cx="8229600" cy="762000"/>
          </a:xfrm>
          <a:prstGeom prst="rect">
            <a:avLst/>
          </a:prstGeom>
        </p:spPr>
        <p:style>
          <a:lnRef idx="2">
            <a:schemeClr val="accent2"/>
          </a:lnRef>
          <a:fillRef idx="1">
            <a:schemeClr val="lt1"/>
          </a:fillRef>
          <a:effectRef idx="0">
            <a:schemeClr val="accent2"/>
          </a:effectRef>
          <a:fontRef idx="minor">
            <a:schemeClr val="dk1"/>
          </a:fontRef>
        </p:style>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dk1"/>
                </a:solidFill>
                <a:effectLst/>
                <a:uLnTx/>
                <a:uFillTx/>
                <a:latin typeface="+mn-lt"/>
                <a:ea typeface="+mn-ea"/>
                <a:cs typeface="+mn-cs"/>
              </a:rPr>
              <a:t>General Characters of </a:t>
            </a:r>
            <a:r>
              <a:rPr kumimoji="0" lang="en-US" sz="2800" b="1" i="0" u="none" strike="noStrike" kern="1200" cap="none" spc="0" normalizeH="0" baseline="0" noProof="0" dirty="0" err="1" smtClean="0">
                <a:ln>
                  <a:noFill/>
                </a:ln>
                <a:solidFill>
                  <a:schemeClr val="dk1"/>
                </a:solidFill>
                <a:effectLst/>
                <a:uLnTx/>
                <a:uFillTx/>
                <a:latin typeface="+mn-lt"/>
                <a:ea typeface="+mn-ea"/>
                <a:cs typeface="+mn-cs"/>
              </a:rPr>
              <a:t>Porifera</a:t>
            </a:r>
            <a:r>
              <a:rPr kumimoji="0" lang="en-US" sz="2800" b="1" i="0" u="none" strike="noStrike" kern="1200" cap="none" spc="0" normalizeH="0" baseline="0" noProof="0" dirty="0" smtClean="0">
                <a:ln>
                  <a:noFill/>
                </a:ln>
                <a:solidFill>
                  <a:schemeClr val="dk1"/>
                </a:solidFill>
                <a:effectLst/>
                <a:uLnTx/>
                <a:uFillTx/>
                <a:latin typeface="+mn-lt"/>
                <a:ea typeface="+mn-ea"/>
                <a:cs typeface="+mn-cs"/>
              </a:rPr>
              <a:t> (Cont.)</a:t>
            </a:r>
            <a:r>
              <a:rPr kumimoji="0" lang="en-US" sz="2800" b="0" i="0" u="none" strike="noStrike" kern="1200" cap="none" spc="0" normalizeH="0" baseline="0" noProof="0" dirty="0" smtClean="0">
                <a:ln>
                  <a:noFill/>
                </a:ln>
                <a:solidFill>
                  <a:schemeClr val="dk1"/>
                </a:solidFill>
                <a:effectLst/>
                <a:uLnTx/>
                <a:uFillTx/>
                <a:latin typeface="+mn-lt"/>
                <a:ea typeface="+mn-ea"/>
                <a:cs typeface="+mn-cs"/>
              </a:rPr>
              <a:t/>
            </a:r>
            <a:br>
              <a:rPr kumimoji="0" lang="en-US" sz="2800" b="0" i="0" u="none" strike="noStrike" kern="1200" cap="none" spc="0" normalizeH="0" baseline="0" noProof="0" dirty="0" smtClean="0">
                <a:ln>
                  <a:noFill/>
                </a:ln>
                <a:solidFill>
                  <a:schemeClr val="dk1"/>
                </a:solidFill>
                <a:effectLst/>
                <a:uLnTx/>
                <a:uFillTx/>
                <a:latin typeface="+mn-lt"/>
                <a:ea typeface="+mn-ea"/>
                <a:cs typeface="+mn-cs"/>
              </a:rPr>
            </a:b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Picture 4" descr="MainFrame_clip_image002_0002"/>
          <p:cNvPicPr>
            <a:picLocks noChangeAspect="1" noChangeArrowheads="1"/>
          </p:cNvPicPr>
          <p:nvPr/>
        </p:nvPicPr>
        <p:blipFill>
          <a:blip r:embed="rId2"/>
          <a:srcRect/>
          <a:stretch>
            <a:fillRect/>
          </a:stretch>
        </p:blipFill>
        <p:spPr bwMode="auto">
          <a:xfrm>
            <a:off x="1600200" y="3657600"/>
            <a:ext cx="6074516"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6" name="Picture 2" descr="C:\Users\United\Desktop\New folder\1-2.jpg"/>
          <p:cNvPicPr>
            <a:picLocks noChangeAspect="1" noChangeArrowheads="1"/>
          </p:cNvPicPr>
          <p:nvPr/>
        </p:nvPicPr>
        <p:blipFill>
          <a:blip r:embed="rId3">
            <a:lum bright="-10000" contrast="20000"/>
          </a:blip>
          <a:srcRect/>
          <a:stretch>
            <a:fillRect/>
          </a:stretch>
        </p:blipFill>
        <p:spPr bwMode="auto">
          <a:xfrm>
            <a:off x="1503008" y="3733800"/>
            <a:ext cx="6040792" cy="2769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descr="D:\اشياء متعدة من الكمبيوتر الكبير\اوليات ولافقاريات ثالثة علوم تيرم اول\صور3 ح ك اوليات ولافقاريات\Medium-Natural-Sea-Sponge-product.jpg"/>
          <p:cNvPicPr>
            <a:picLocks noChangeAspect="1" noChangeArrowheads="1"/>
          </p:cNvPicPr>
          <p:nvPr/>
        </p:nvPicPr>
        <p:blipFill>
          <a:blip r:embed="rId4"/>
          <a:srcRect l="10063" t="9434" r="4403" b="5031"/>
          <a:stretch>
            <a:fillRect/>
          </a:stretch>
        </p:blipFill>
        <p:spPr bwMode="auto">
          <a:xfrm>
            <a:off x="6019800" y="3886200"/>
            <a:ext cx="2743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D:\اشياء متعدة من الكمبيوتر الكبير\اوليات ولافقاريات ثالثة علوم تيرم اول\صور3 ح ك اوليات ولافقاريات\78636d86b18b.jpg"/>
          <p:cNvPicPr>
            <a:picLocks noChangeAspect="1" noChangeArrowheads="1"/>
          </p:cNvPicPr>
          <p:nvPr/>
        </p:nvPicPr>
        <p:blipFill>
          <a:blip r:embed="rId5"/>
          <a:srcRect r="6574"/>
          <a:stretch>
            <a:fillRect/>
          </a:stretch>
        </p:blipFill>
        <p:spPr bwMode="auto">
          <a:xfrm>
            <a:off x="457200" y="3886200"/>
            <a:ext cx="3048000"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9" name="Picture 5" descr="D:\اشياء متعدة من الكمبيوتر الكبير\اوليات ولافقاريات ثالثة علوم تيرم اول\صور3 ح ك اوليات ولافقاريات\grantia.jpg"/>
          <p:cNvPicPr>
            <a:picLocks noChangeAspect="1" noChangeArrowheads="1"/>
          </p:cNvPicPr>
          <p:nvPr/>
        </p:nvPicPr>
        <p:blipFill>
          <a:blip r:embed="rId6"/>
          <a:srcRect/>
          <a:stretch>
            <a:fillRect/>
          </a:stretch>
        </p:blipFill>
        <p:spPr bwMode="auto">
          <a:xfrm>
            <a:off x="3581400" y="3886200"/>
            <a:ext cx="2362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1000"/>
                                        <p:tgtEl>
                                          <p:spTgt spid="6148"/>
                                        </p:tgtEl>
                                      </p:cBhvr>
                                    </p:animEffect>
                                    <p:anim calcmode="lin" valueType="num">
                                      <p:cBhvr>
                                        <p:cTn id="37" dur="1000" fill="hold"/>
                                        <p:tgtEl>
                                          <p:spTgt spid="6148"/>
                                        </p:tgtEl>
                                        <p:attrNameLst>
                                          <p:attrName>ppt_x</p:attrName>
                                        </p:attrNameLst>
                                      </p:cBhvr>
                                      <p:tavLst>
                                        <p:tav tm="0">
                                          <p:val>
                                            <p:strVal val="#ppt_x"/>
                                          </p:val>
                                        </p:tav>
                                        <p:tav tm="100000">
                                          <p:val>
                                            <p:strVal val="#ppt_x"/>
                                          </p:val>
                                        </p:tav>
                                      </p:tavLst>
                                    </p:anim>
                                    <p:anim calcmode="lin" valueType="num">
                                      <p:cBhvr>
                                        <p:cTn id="38" dur="1000" fill="hold"/>
                                        <p:tgtEl>
                                          <p:spTgt spid="614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6149"/>
                                        </p:tgtEl>
                                        <p:attrNameLst>
                                          <p:attrName>style.visibility</p:attrName>
                                        </p:attrNameLst>
                                      </p:cBhvr>
                                      <p:to>
                                        <p:strVal val="visible"/>
                                      </p:to>
                                    </p:set>
                                    <p:animEffect transition="in" filter="fade">
                                      <p:cBhvr>
                                        <p:cTn id="41" dur="1000"/>
                                        <p:tgtEl>
                                          <p:spTgt spid="6149"/>
                                        </p:tgtEl>
                                      </p:cBhvr>
                                    </p:animEffect>
                                    <p:anim calcmode="lin" valueType="num">
                                      <p:cBhvr>
                                        <p:cTn id="42" dur="1000" fill="hold"/>
                                        <p:tgtEl>
                                          <p:spTgt spid="6149"/>
                                        </p:tgtEl>
                                        <p:attrNameLst>
                                          <p:attrName>ppt_x</p:attrName>
                                        </p:attrNameLst>
                                      </p:cBhvr>
                                      <p:tavLst>
                                        <p:tav tm="0">
                                          <p:val>
                                            <p:strVal val="#ppt_x"/>
                                          </p:val>
                                        </p:tav>
                                        <p:tav tm="100000">
                                          <p:val>
                                            <p:strVal val="#ppt_x"/>
                                          </p:val>
                                        </p:tav>
                                      </p:tavLst>
                                    </p:anim>
                                    <p:anim calcmode="lin" valueType="num">
                                      <p:cBhvr>
                                        <p:cTn id="43" dur="1000" fill="hold"/>
                                        <p:tgtEl>
                                          <p:spTgt spid="614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6147"/>
                                        </p:tgtEl>
                                        <p:attrNameLst>
                                          <p:attrName>style.visibility</p:attrName>
                                        </p:attrNameLst>
                                      </p:cBhvr>
                                      <p:to>
                                        <p:strVal val="visible"/>
                                      </p:to>
                                    </p:set>
                                    <p:animEffect transition="in" filter="fade">
                                      <p:cBhvr>
                                        <p:cTn id="46" dur="1000"/>
                                        <p:tgtEl>
                                          <p:spTgt spid="6147"/>
                                        </p:tgtEl>
                                      </p:cBhvr>
                                    </p:animEffect>
                                    <p:anim calcmode="lin" valueType="num">
                                      <p:cBhvr>
                                        <p:cTn id="47" dur="1000" fill="hold"/>
                                        <p:tgtEl>
                                          <p:spTgt spid="6147"/>
                                        </p:tgtEl>
                                        <p:attrNameLst>
                                          <p:attrName>ppt_x</p:attrName>
                                        </p:attrNameLst>
                                      </p:cBhvr>
                                      <p:tavLst>
                                        <p:tav tm="0">
                                          <p:val>
                                            <p:strVal val="#ppt_x"/>
                                          </p:val>
                                        </p:tav>
                                        <p:tav tm="100000">
                                          <p:val>
                                            <p:strVal val="#ppt_x"/>
                                          </p:val>
                                        </p:tav>
                                      </p:tavLst>
                                    </p:anim>
                                    <p:anim calcmode="lin" valueType="num">
                                      <p:cBhvr>
                                        <p:cTn id="48"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6148"/>
                                        </p:tgtEl>
                                      </p:cBhvr>
                                    </p:animEffect>
                                    <p:anim calcmode="lin" valueType="num">
                                      <p:cBhvr>
                                        <p:cTn id="53" dur="1000"/>
                                        <p:tgtEl>
                                          <p:spTgt spid="6148"/>
                                        </p:tgtEl>
                                        <p:attrNameLst>
                                          <p:attrName>ppt_x</p:attrName>
                                        </p:attrNameLst>
                                      </p:cBhvr>
                                      <p:tavLst>
                                        <p:tav tm="0">
                                          <p:val>
                                            <p:strVal val="ppt_x"/>
                                          </p:val>
                                        </p:tav>
                                        <p:tav tm="100000">
                                          <p:val>
                                            <p:strVal val="ppt_x"/>
                                          </p:val>
                                        </p:tav>
                                      </p:tavLst>
                                    </p:anim>
                                    <p:anim calcmode="lin" valueType="num">
                                      <p:cBhvr>
                                        <p:cTn id="54" dur="1000"/>
                                        <p:tgtEl>
                                          <p:spTgt spid="6148"/>
                                        </p:tgtEl>
                                        <p:attrNameLst>
                                          <p:attrName>ppt_y</p:attrName>
                                        </p:attrNameLst>
                                      </p:cBhvr>
                                      <p:tavLst>
                                        <p:tav tm="0">
                                          <p:val>
                                            <p:strVal val="ppt_y"/>
                                          </p:val>
                                        </p:tav>
                                        <p:tav tm="100000">
                                          <p:val>
                                            <p:strVal val="ppt_y+.1"/>
                                          </p:val>
                                        </p:tav>
                                      </p:tavLst>
                                    </p:anim>
                                    <p:set>
                                      <p:cBhvr>
                                        <p:cTn id="55" dur="1" fill="hold">
                                          <p:stCondLst>
                                            <p:cond delay="999"/>
                                          </p:stCondLst>
                                        </p:cTn>
                                        <p:tgtEl>
                                          <p:spTgt spid="6148"/>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6149"/>
                                        </p:tgtEl>
                                      </p:cBhvr>
                                    </p:animEffect>
                                    <p:anim calcmode="lin" valueType="num">
                                      <p:cBhvr>
                                        <p:cTn id="58" dur="1000"/>
                                        <p:tgtEl>
                                          <p:spTgt spid="6149"/>
                                        </p:tgtEl>
                                        <p:attrNameLst>
                                          <p:attrName>ppt_x</p:attrName>
                                        </p:attrNameLst>
                                      </p:cBhvr>
                                      <p:tavLst>
                                        <p:tav tm="0">
                                          <p:val>
                                            <p:strVal val="ppt_x"/>
                                          </p:val>
                                        </p:tav>
                                        <p:tav tm="100000">
                                          <p:val>
                                            <p:strVal val="ppt_x"/>
                                          </p:val>
                                        </p:tav>
                                      </p:tavLst>
                                    </p:anim>
                                    <p:anim calcmode="lin" valueType="num">
                                      <p:cBhvr>
                                        <p:cTn id="59" dur="1000"/>
                                        <p:tgtEl>
                                          <p:spTgt spid="6149"/>
                                        </p:tgtEl>
                                        <p:attrNameLst>
                                          <p:attrName>ppt_y</p:attrName>
                                        </p:attrNameLst>
                                      </p:cBhvr>
                                      <p:tavLst>
                                        <p:tav tm="0">
                                          <p:val>
                                            <p:strVal val="ppt_y"/>
                                          </p:val>
                                        </p:tav>
                                        <p:tav tm="100000">
                                          <p:val>
                                            <p:strVal val="ppt_y+.1"/>
                                          </p:val>
                                        </p:tav>
                                      </p:tavLst>
                                    </p:anim>
                                    <p:set>
                                      <p:cBhvr>
                                        <p:cTn id="60" dur="1" fill="hold">
                                          <p:stCondLst>
                                            <p:cond delay="999"/>
                                          </p:stCondLst>
                                        </p:cTn>
                                        <p:tgtEl>
                                          <p:spTgt spid="6149"/>
                                        </p:tgtEl>
                                        <p:attrNameLst>
                                          <p:attrName>style.visibility</p:attrName>
                                        </p:attrNameLst>
                                      </p:cBhvr>
                                      <p:to>
                                        <p:strVal val="hidden"/>
                                      </p:to>
                                    </p:set>
                                  </p:childTnLst>
                                </p:cTn>
                              </p:par>
                              <p:par>
                                <p:cTn id="61" presetID="42" presetClass="exit" presetSubtype="0" fill="hold" nodeType="withEffect">
                                  <p:stCondLst>
                                    <p:cond delay="0"/>
                                  </p:stCondLst>
                                  <p:childTnLst>
                                    <p:animEffect transition="out" filter="fade">
                                      <p:cBhvr>
                                        <p:cTn id="62" dur="1000"/>
                                        <p:tgtEl>
                                          <p:spTgt spid="6147"/>
                                        </p:tgtEl>
                                      </p:cBhvr>
                                    </p:animEffect>
                                    <p:anim calcmode="lin" valueType="num">
                                      <p:cBhvr>
                                        <p:cTn id="63" dur="1000"/>
                                        <p:tgtEl>
                                          <p:spTgt spid="6147"/>
                                        </p:tgtEl>
                                        <p:attrNameLst>
                                          <p:attrName>ppt_x</p:attrName>
                                        </p:attrNameLst>
                                      </p:cBhvr>
                                      <p:tavLst>
                                        <p:tav tm="0">
                                          <p:val>
                                            <p:strVal val="ppt_x"/>
                                          </p:val>
                                        </p:tav>
                                        <p:tav tm="100000">
                                          <p:val>
                                            <p:strVal val="ppt_x"/>
                                          </p:val>
                                        </p:tav>
                                      </p:tavLst>
                                    </p:anim>
                                    <p:anim calcmode="lin" valueType="num">
                                      <p:cBhvr>
                                        <p:cTn id="64" dur="1000"/>
                                        <p:tgtEl>
                                          <p:spTgt spid="6147"/>
                                        </p:tgtEl>
                                        <p:attrNameLst>
                                          <p:attrName>ppt_y</p:attrName>
                                        </p:attrNameLst>
                                      </p:cBhvr>
                                      <p:tavLst>
                                        <p:tav tm="0">
                                          <p:val>
                                            <p:strVal val="ppt_y"/>
                                          </p:val>
                                        </p:tav>
                                        <p:tav tm="100000">
                                          <p:val>
                                            <p:strVal val="ppt_y+.1"/>
                                          </p:val>
                                        </p:tav>
                                      </p:tavLst>
                                    </p:anim>
                                    <p:set>
                                      <p:cBhvr>
                                        <p:cTn id="65" dur="1" fill="hold">
                                          <p:stCondLst>
                                            <p:cond delay="999"/>
                                          </p:stCondLst>
                                        </p:cTn>
                                        <p:tgtEl>
                                          <p:spTgt spid="6147"/>
                                        </p:tgtEl>
                                        <p:attrNameLst>
                                          <p:attrName>style.visibility</p:attrName>
                                        </p:attrNameLst>
                                      </p:cBhvr>
                                      <p:to>
                                        <p:strVal val="hidden"/>
                                      </p:to>
                                    </p:set>
                                  </p:childTnLst>
                                </p:cTn>
                              </p:par>
                            </p:childTnLst>
                          </p:cTn>
                        </p:par>
                        <p:par>
                          <p:cTn id="66" fill="hold">
                            <p:stCondLst>
                              <p:cond delay="1000"/>
                            </p:stCondLst>
                            <p:childTnLst>
                              <p:par>
                                <p:cTn id="67" presetID="47" presetClass="entr" presetSubtype="0" fill="hold" nodeType="afterEffect">
                                  <p:stCondLst>
                                    <p:cond delay="0"/>
                                  </p:stCondLst>
                                  <p:childTnLst>
                                    <p:set>
                                      <p:cBhvr>
                                        <p:cTn id="68" dur="1" fill="hold">
                                          <p:stCondLst>
                                            <p:cond delay="0"/>
                                          </p:stCondLst>
                                        </p:cTn>
                                        <p:tgtEl>
                                          <p:spTgt spid="6146"/>
                                        </p:tgtEl>
                                        <p:attrNameLst>
                                          <p:attrName>style.visibility</p:attrName>
                                        </p:attrNameLst>
                                      </p:cBhvr>
                                      <p:to>
                                        <p:strVal val="visible"/>
                                      </p:to>
                                    </p:set>
                                    <p:animEffect transition="in" filter="fade">
                                      <p:cBhvr>
                                        <p:cTn id="69" dur="1000"/>
                                        <p:tgtEl>
                                          <p:spTgt spid="6146"/>
                                        </p:tgtEl>
                                      </p:cBhvr>
                                    </p:animEffect>
                                    <p:anim calcmode="lin" valueType="num">
                                      <p:cBhvr>
                                        <p:cTn id="70" dur="1000" fill="hold"/>
                                        <p:tgtEl>
                                          <p:spTgt spid="6146"/>
                                        </p:tgtEl>
                                        <p:attrNameLst>
                                          <p:attrName>ppt_x</p:attrName>
                                        </p:attrNameLst>
                                      </p:cBhvr>
                                      <p:tavLst>
                                        <p:tav tm="0">
                                          <p:val>
                                            <p:strVal val="#ppt_x"/>
                                          </p:val>
                                        </p:tav>
                                        <p:tav tm="100000">
                                          <p:val>
                                            <p:strVal val="#ppt_x"/>
                                          </p:val>
                                        </p:tav>
                                      </p:tavLst>
                                    </p:anim>
                                    <p:anim calcmode="lin" valueType="num">
                                      <p:cBhvr>
                                        <p:cTn id="7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nodeType="clickEffect">
                                  <p:stCondLst>
                                    <p:cond delay="0"/>
                                  </p:stCondLst>
                                  <p:childTnLst>
                                    <p:animEffect transition="out" filter="fade">
                                      <p:cBhvr>
                                        <p:cTn id="75" dur="1000"/>
                                        <p:tgtEl>
                                          <p:spTgt spid="6146"/>
                                        </p:tgtEl>
                                      </p:cBhvr>
                                    </p:animEffect>
                                    <p:anim calcmode="lin" valueType="num">
                                      <p:cBhvr>
                                        <p:cTn id="76" dur="1000"/>
                                        <p:tgtEl>
                                          <p:spTgt spid="6146"/>
                                        </p:tgtEl>
                                        <p:attrNameLst>
                                          <p:attrName>ppt_x</p:attrName>
                                        </p:attrNameLst>
                                      </p:cBhvr>
                                      <p:tavLst>
                                        <p:tav tm="0">
                                          <p:val>
                                            <p:strVal val="ppt_x"/>
                                          </p:val>
                                        </p:tav>
                                        <p:tav tm="100000">
                                          <p:val>
                                            <p:strVal val="ppt_x"/>
                                          </p:val>
                                        </p:tav>
                                      </p:tavLst>
                                    </p:anim>
                                    <p:anim calcmode="lin" valueType="num">
                                      <p:cBhvr>
                                        <p:cTn id="77" dur="1000"/>
                                        <p:tgtEl>
                                          <p:spTgt spid="6146"/>
                                        </p:tgtEl>
                                        <p:attrNameLst>
                                          <p:attrName>ppt_y</p:attrName>
                                        </p:attrNameLst>
                                      </p:cBhvr>
                                      <p:tavLst>
                                        <p:tav tm="0">
                                          <p:val>
                                            <p:strVal val="ppt_y"/>
                                          </p:val>
                                        </p:tav>
                                        <p:tav tm="100000">
                                          <p:val>
                                            <p:strVal val="ppt_y+.1"/>
                                          </p:val>
                                        </p:tav>
                                      </p:tavLst>
                                    </p:anim>
                                    <p:set>
                                      <p:cBhvr>
                                        <p:cTn id="78" dur="1" fill="hold">
                                          <p:stCondLst>
                                            <p:cond delay="999"/>
                                          </p:stCondLst>
                                        </p:cTn>
                                        <p:tgtEl>
                                          <p:spTgt spid="6146"/>
                                        </p:tgtEl>
                                        <p:attrNameLst>
                                          <p:attrName>style.visibility</p:attrName>
                                        </p:attrNameLst>
                                      </p:cBhvr>
                                      <p:to>
                                        <p:strVal val="hidden"/>
                                      </p:to>
                                    </p:set>
                                  </p:childTnLst>
                                </p:cTn>
                              </p:par>
                            </p:childTnLst>
                          </p:cTn>
                        </p:par>
                        <p:par>
                          <p:cTn id="79" fill="hold">
                            <p:stCondLst>
                              <p:cond delay="1000"/>
                            </p:stCondLst>
                            <p:childTnLst>
                              <p:par>
                                <p:cTn id="80" presetID="47" presetClass="entr" presetSubtype="0"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1143000"/>
          </a:xfrm>
          <a:ln>
            <a:solidFill>
              <a:schemeClr val="accent1"/>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b="1" dirty="0" smtClean="0">
                <a:ln w="12700">
                  <a:solidFill>
                    <a:schemeClr val="tx2">
                      <a:satMod val="155000"/>
                    </a:schemeClr>
                  </a:solidFill>
                  <a:prstDash val="solid"/>
                </a:ln>
                <a:solidFill>
                  <a:schemeClr val="bg2">
                    <a:lumMod val="50000"/>
                  </a:schemeClr>
                </a:solidFill>
                <a:effectLst>
                  <a:glow rad="101600">
                    <a:schemeClr val="accent1">
                      <a:satMod val="175000"/>
                      <a:alpha val="40000"/>
                    </a:schemeClr>
                  </a:glow>
                  <a:outerShdw blurRad="41275" dist="20320" dir="1800000" algn="tl" rotWithShape="0">
                    <a:srgbClr val="000000">
                      <a:alpha val="40000"/>
                    </a:srgbClr>
                  </a:outerShdw>
                </a:effectLst>
              </a:rPr>
              <a:t>Water </a:t>
            </a:r>
            <a:r>
              <a:rPr lang="en-US" sz="2800" b="1" dirty="0" err="1" smtClean="0">
                <a:ln w="12700">
                  <a:solidFill>
                    <a:schemeClr val="tx2">
                      <a:satMod val="155000"/>
                    </a:schemeClr>
                  </a:solidFill>
                  <a:prstDash val="solid"/>
                </a:ln>
                <a:solidFill>
                  <a:schemeClr val="bg2">
                    <a:lumMod val="50000"/>
                  </a:schemeClr>
                </a:solidFill>
                <a:effectLst>
                  <a:glow rad="101600">
                    <a:schemeClr val="accent1">
                      <a:satMod val="175000"/>
                      <a:alpha val="40000"/>
                    </a:schemeClr>
                  </a:glow>
                  <a:outerShdw blurRad="41275" dist="20320" dir="1800000" algn="tl" rotWithShape="0">
                    <a:srgbClr val="000000">
                      <a:alpha val="40000"/>
                    </a:srgbClr>
                  </a:outerShdw>
                </a:effectLst>
              </a:rPr>
              <a:t>Curent</a:t>
            </a:r>
            <a:r>
              <a:rPr lang="en-US" sz="2800" b="1" dirty="0" smtClean="0">
                <a:ln w="12700">
                  <a:solidFill>
                    <a:schemeClr val="tx2">
                      <a:satMod val="155000"/>
                    </a:schemeClr>
                  </a:solidFill>
                  <a:prstDash val="solid"/>
                </a:ln>
                <a:solidFill>
                  <a:schemeClr val="bg2">
                    <a:lumMod val="50000"/>
                  </a:schemeClr>
                </a:solidFill>
                <a:effectLst>
                  <a:glow rad="101600">
                    <a:schemeClr val="accent1">
                      <a:satMod val="175000"/>
                      <a:alpha val="40000"/>
                    </a:schemeClr>
                  </a:glow>
                  <a:outerShdw blurRad="41275" dist="20320" dir="1800000" algn="tl" rotWithShape="0">
                    <a:srgbClr val="000000">
                      <a:alpha val="40000"/>
                    </a:srgbClr>
                  </a:outerShdw>
                </a:effectLst>
              </a:rPr>
              <a:t>, Nutrition, Respiration and Excretion</a:t>
            </a:r>
            <a:endParaRPr lang="en-US" sz="2800" b="1" dirty="0">
              <a:ln w="12700">
                <a:solidFill>
                  <a:schemeClr val="tx2">
                    <a:satMod val="155000"/>
                  </a:schemeClr>
                </a:solidFill>
                <a:prstDash val="solid"/>
              </a:ln>
              <a:solidFill>
                <a:schemeClr val="bg2">
                  <a:lumMod val="50000"/>
                </a:schemeClr>
              </a:solidFill>
              <a:effectLst>
                <a:glow rad="101600">
                  <a:schemeClr val="accent1">
                    <a:satMod val="175000"/>
                    <a:alpha val="40000"/>
                  </a:schemeClr>
                </a:glow>
                <a:outerShdw blurRad="41275" dist="20320" dir="1800000" algn="tl" rotWithShape="0">
                  <a:srgbClr val="000000">
                    <a:alpha val="40000"/>
                  </a:srgbClr>
                </a:outerShdw>
              </a:effectLst>
            </a:endParaRPr>
          </a:p>
        </p:txBody>
      </p:sp>
      <p:pic>
        <p:nvPicPr>
          <p:cNvPr id="7170" name="Picture 2" descr="asc"/>
          <p:cNvPicPr>
            <a:picLocks noChangeAspect="1" noChangeArrowheads="1"/>
          </p:cNvPicPr>
          <p:nvPr/>
        </p:nvPicPr>
        <p:blipFill>
          <a:blip r:embed="rId2"/>
          <a:srcRect/>
          <a:stretch>
            <a:fillRect/>
          </a:stretch>
        </p:blipFill>
        <p:spPr bwMode="auto">
          <a:xfrm>
            <a:off x="914400" y="2544864"/>
            <a:ext cx="1905000" cy="3093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descr="sponge"/>
          <p:cNvPicPr>
            <a:picLocks noChangeAspect="1" noChangeArrowheads="1"/>
          </p:cNvPicPr>
          <p:nvPr/>
        </p:nvPicPr>
        <p:blipFill>
          <a:blip r:embed="rId3"/>
          <a:srcRect/>
          <a:stretch>
            <a:fillRect/>
          </a:stretch>
        </p:blipFill>
        <p:spPr bwMode="auto">
          <a:xfrm>
            <a:off x="2971800" y="2514600"/>
            <a:ext cx="2353776" cy="3133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descr="Leuc"/>
          <p:cNvPicPr>
            <a:picLocks noChangeAspect="1" noChangeArrowheads="1"/>
          </p:cNvPicPr>
          <p:nvPr/>
        </p:nvPicPr>
        <p:blipFill>
          <a:blip r:embed="rId4"/>
          <a:srcRect/>
          <a:stretch>
            <a:fillRect/>
          </a:stretch>
        </p:blipFill>
        <p:spPr bwMode="auto">
          <a:xfrm>
            <a:off x="5507567" y="2514600"/>
            <a:ext cx="2950633"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par>
                          <p:cTn id="8" fill="hold">
                            <p:stCondLst>
                              <p:cond delay="1000"/>
                            </p:stCondLst>
                            <p:childTnLst>
                              <p:par>
                                <p:cTn id="9" presetID="29"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ppt_x</p:attrName>
                                        </p:attrNameLst>
                                      </p:cBhvr>
                                      <p:tavLst>
                                        <p:tav tm="0">
                                          <p:val>
                                            <p:strVal val="#ppt_x-.2"/>
                                          </p:val>
                                        </p:tav>
                                        <p:tav tm="100000">
                                          <p:val>
                                            <p:strVal val="#ppt_x"/>
                                          </p:val>
                                        </p:tav>
                                      </p:tavLst>
                                    </p:anim>
                                    <p:anim calcmode="lin" valueType="num">
                                      <p:cBhvr>
                                        <p:cTn id="12"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170"/>
                                        </p:tgtEl>
                                      </p:cBhvr>
                                    </p:animEffect>
                                  </p:childTnLst>
                                </p:cTn>
                              </p:par>
                            </p:childTnLst>
                          </p:cTn>
                        </p:par>
                        <p:par>
                          <p:cTn id="14" fill="hold">
                            <p:stCondLst>
                              <p:cond delay="2000"/>
                            </p:stCondLst>
                            <p:childTnLst>
                              <p:par>
                                <p:cTn id="15" presetID="29" presetClass="entr" presetSubtype="0" fill="hold" nodeType="after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p:cTn id="17" dur="1000" fill="hold"/>
                                        <p:tgtEl>
                                          <p:spTgt spid="7171"/>
                                        </p:tgtEl>
                                        <p:attrNameLst>
                                          <p:attrName>ppt_x</p:attrName>
                                        </p:attrNameLst>
                                      </p:cBhvr>
                                      <p:tavLst>
                                        <p:tav tm="0">
                                          <p:val>
                                            <p:strVal val="#ppt_x-.2"/>
                                          </p:val>
                                        </p:tav>
                                        <p:tav tm="100000">
                                          <p:val>
                                            <p:strVal val="#ppt_x"/>
                                          </p:val>
                                        </p:tav>
                                      </p:tavLst>
                                    </p:anim>
                                    <p:anim calcmode="lin" valueType="num">
                                      <p:cBhvr>
                                        <p:cTn id="18" dur="10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171"/>
                                        </p:tgtEl>
                                      </p:cBhvr>
                                    </p:animEffect>
                                  </p:childTnLst>
                                </p:cTn>
                              </p:par>
                            </p:childTnLst>
                          </p:cTn>
                        </p:par>
                        <p:par>
                          <p:cTn id="20" fill="hold">
                            <p:stCondLst>
                              <p:cond delay="3000"/>
                            </p:stCondLst>
                            <p:childTnLst>
                              <p:par>
                                <p:cTn id="21" presetID="29" presetClass="entr" presetSubtype="0" fill="hold" nodeType="afterEffect">
                                  <p:stCondLst>
                                    <p:cond delay="0"/>
                                  </p:stCondLst>
                                  <p:childTnLst>
                                    <p:set>
                                      <p:cBhvr>
                                        <p:cTn id="22" dur="1" fill="hold">
                                          <p:stCondLst>
                                            <p:cond delay="0"/>
                                          </p:stCondLst>
                                        </p:cTn>
                                        <p:tgtEl>
                                          <p:spTgt spid="7172"/>
                                        </p:tgtEl>
                                        <p:attrNameLst>
                                          <p:attrName>style.visibility</p:attrName>
                                        </p:attrNameLst>
                                      </p:cBhvr>
                                      <p:to>
                                        <p:strVal val="visible"/>
                                      </p:to>
                                    </p:set>
                                    <p:anim calcmode="lin" valueType="num">
                                      <p:cBhvr>
                                        <p:cTn id="23" dur="1000" fill="hold"/>
                                        <p:tgtEl>
                                          <p:spTgt spid="7172"/>
                                        </p:tgtEl>
                                        <p:attrNameLst>
                                          <p:attrName>ppt_x</p:attrName>
                                        </p:attrNameLst>
                                      </p:cBhvr>
                                      <p:tavLst>
                                        <p:tav tm="0">
                                          <p:val>
                                            <p:strVal val="#ppt_x-.2"/>
                                          </p:val>
                                        </p:tav>
                                        <p:tav tm="100000">
                                          <p:val>
                                            <p:strVal val="#ppt_x"/>
                                          </p:val>
                                        </p:tav>
                                      </p:tavLst>
                                    </p:anim>
                                    <p:anim calcmode="lin" valueType="num">
                                      <p:cBhvr>
                                        <p:cTn id="24" dur="10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TotalTime>
  <Words>606</Words>
  <Application>Microsoft Office PowerPoint</Application>
  <PresentationFormat>On-screen Show (4:3)</PresentationFormat>
  <Paragraphs>54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 Subkingdom: Parazoa        Phylum: Porifera         (The Sponges)</vt:lpstr>
      <vt:lpstr>General Characters of Porifera (The Sponges) </vt:lpstr>
      <vt:lpstr>General Characters of Porifera (Cont.) </vt:lpstr>
      <vt:lpstr>Slide 4</vt:lpstr>
      <vt:lpstr>General Characters of Porifera (Cont.) </vt:lpstr>
      <vt:lpstr>General Characters of Porifera (Cont.) </vt:lpstr>
      <vt:lpstr>General Characters of Porifera (Cont.) </vt:lpstr>
      <vt:lpstr>General Characters of Porifera (Cont.) </vt:lpstr>
      <vt:lpstr>Water Curent, Nutrition, Respiration and Excretion</vt:lpstr>
      <vt:lpstr>Reproduction</vt:lpstr>
      <vt:lpstr>Reproduction</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United</dc:creator>
  <cp:lastModifiedBy>United</cp:lastModifiedBy>
  <cp:revision>44</cp:revision>
  <dcterms:created xsi:type="dcterms:W3CDTF">2012-03-08T21:11:07Z</dcterms:created>
  <dcterms:modified xsi:type="dcterms:W3CDTF">2012-03-17T19:42:38Z</dcterms:modified>
</cp:coreProperties>
</file>