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2"/>
  </p:notesMasterIdLst>
  <p:sldIdLst>
    <p:sldId id="328" r:id="rId2"/>
    <p:sldId id="329" r:id="rId3"/>
    <p:sldId id="297" r:id="rId4"/>
    <p:sldId id="296" r:id="rId5"/>
    <p:sldId id="256" r:id="rId6"/>
    <p:sldId id="310" r:id="rId7"/>
    <p:sldId id="299" r:id="rId8"/>
    <p:sldId id="319" r:id="rId9"/>
    <p:sldId id="305" r:id="rId10"/>
    <p:sldId id="258" r:id="rId11"/>
    <p:sldId id="259" r:id="rId12"/>
    <p:sldId id="311" r:id="rId13"/>
    <p:sldId id="260" r:id="rId14"/>
    <p:sldId id="304" r:id="rId15"/>
    <p:sldId id="262" r:id="rId16"/>
    <p:sldId id="263" r:id="rId17"/>
    <p:sldId id="312" r:id="rId18"/>
    <p:sldId id="307" r:id="rId19"/>
    <p:sldId id="265" r:id="rId20"/>
    <p:sldId id="266" r:id="rId21"/>
    <p:sldId id="267" r:id="rId22"/>
    <p:sldId id="322" r:id="rId23"/>
    <p:sldId id="269" r:id="rId24"/>
    <p:sldId id="315" r:id="rId25"/>
    <p:sldId id="327" r:id="rId26"/>
    <p:sldId id="270" r:id="rId27"/>
    <p:sldId id="271" r:id="rId28"/>
    <p:sldId id="314" r:id="rId29"/>
    <p:sldId id="326" r:id="rId30"/>
    <p:sldId id="298" r:id="rId31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FF3300"/>
    <a:srgbClr val="008000"/>
    <a:srgbClr val="0066FF"/>
    <a:srgbClr val="FF00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1198" autoAdjust="0"/>
  </p:normalViewPr>
  <p:slideViewPr>
    <p:cSldViewPr>
      <p:cViewPr varScale="1">
        <p:scale>
          <a:sx n="75" d="100"/>
          <a:sy n="75" d="100"/>
        </p:scale>
        <p:origin x="159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61E05662-9E52-4397-95B6-541C6A44E909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7373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593DCC-30EC-48F6-B6C9-98BC32BF9219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8738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05662-9E52-4397-95B6-541C6A44E909}" type="slidenum">
              <a:rPr lang="ar-SA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05662-9E52-4397-95B6-541C6A44E909}" type="slidenum">
              <a:rPr lang="ar-SA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05662-9E52-4397-95B6-541C6A44E909}" type="slidenum">
              <a:rPr lang="ar-SA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05662-9E52-4397-95B6-541C6A44E909}" type="slidenum">
              <a:rPr lang="ar-SA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05662-9E52-4397-95B6-541C6A44E909}" type="slidenum">
              <a:rPr lang="ar-SA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05662-9E52-4397-95B6-541C6A44E909}" type="slidenum">
              <a:rPr lang="ar-SA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05662-9E52-4397-95B6-541C6A44E909}" type="slidenum">
              <a:rPr lang="ar-SA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05662-9E52-4397-95B6-541C6A44E909}" type="slidenum">
              <a:rPr lang="ar-SA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05662-9E52-4397-95B6-541C6A44E909}" type="slidenum">
              <a:rPr lang="ar-SA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05662-9E52-4397-95B6-541C6A44E909}" type="slidenum">
              <a:rPr lang="ar-SA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7475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D54A1E-1B06-4811-B137-8C690101BACC}" type="slidenum">
              <a:rPr lang="ar-SA" smtClean="0"/>
              <a:pPr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0140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05662-9E52-4397-95B6-541C6A44E909}" type="slidenum">
              <a:rPr lang="ar-SA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05662-9E52-4397-95B6-541C6A44E909}" type="slidenum">
              <a:rPr lang="ar-SA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05662-9E52-4397-95B6-541C6A44E909}" type="slidenum">
              <a:rPr lang="ar-SA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05662-9E52-4397-95B6-541C6A44E909}" type="slidenum">
              <a:rPr lang="ar-SA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05662-9E52-4397-95B6-541C6A44E909}" type="slidenum">
              <a:rPr lang="ar-SA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05662-9E52-4397-95B6-541C6A44E909}" type="slidenum">
              <a:rPr lang="ar-SA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487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05662-9E52-4397-95B6-541C6A44E909}" type="slidenum">
              <a:rPr lang="ar-SA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05662-9E52-4397-95B6-541C6A44E909}" type="slidenum">
              <a:rPr lang="ar-SA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05662-9E52-4397-95B6-541C6A44E909}" type="slidenum">
              <a:rPr lang="ar-SA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05662-9E52-4397-95B6-541C6A44E909}" type="slidenum">
              <a:rPr lang="ar-SA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05662-9E52-4397-95B6-541C6A44E909}" type="slidenum">
              <a:rPr lang="ar-SA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05662-9E52-4397-95B6-541C6A44E909}" type="slidenum">
              <a:rPr lang="ar-SA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05662-9E52-4397-95B6-541C6A44E909}" type="slidenum">
              <a:rPr lang="ar-SA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05662-9E52-4397-95B6-541C6A44E909}" type="slidenum">
              <a:rPr lang="ar-SA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05662-9E52-4397-95B6-541C6A44E909}" type="slidenum">
              <a:rPr lang="ar-SA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05662-9E52-4397-95B6-541C6A44E909}" type="slidenum">
              <a:rPr lang="ar-SA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05662-9E52-4397-95B6-541C6A44E909}" type="slidenum">
              <a:rPr lang="ar-SA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4B302-5F1A-47C8-8769-5ADC8C098B0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6FF04-E0CF-4EC5-BA3A-9151DCB970E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CCEB2-DEBF-4172-931B-5C77E2D3890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E0510-1BB6-4041-9756-C96D4C0228B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0CD50-1417-4DF0-9FDA-E9C466260EF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C2CF3-FFCE-4CA2-AD4B-888EF971D1A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30FF3-8902-485F-A4EC-841DD1C1DFD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47D62-2E06-4801-A7D4-8D5C26590CC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586D9-80B0-4860-BF9E-234145643D2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1589B-55CF-4FE9-8C8F-A34AEA82A4A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C2BFA-1AE4-40FC-9E68-44F2903DF5E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5CEDE0E6-B7A7-4FEB-9478-9CC5E68F8884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tigen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Erythrocyte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14400" y="-685800"/>
            <a:ext cx="100584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6799413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8640"/>
            <a:ext cx="8642350" cy="6552728"/>
          </a:xfrm>
        </p:spPr>
        <p:txBody>
          <a:bodyPr/>
          <a:lstStyle/>
          <a:p>
            <a:pPr marL="533400" indent="-533400" algn="just" rtl="0">
              <a:lnSpc>
                <a:spcPct val="90000"/>
              </a:lnSpc>
              <a:buFontTx/>
              <a:buNone/>
            </a:pPr>
            <a:r>
              <a:rPr lang="en-US" sz="2800" dirty="0"/>
              <a:t>	</a:t>
            </a:r>
            <a:r>
              <a:rPr lang="en-US" sz="2800" u="sng" dirty="0" err="1"/>
              <a:t>Prehepatic</a:t>
            </a:r>
            <a:r>
              <a:rPr lang="en-US" sz="2800" u="sng" dirty="0"/>
              <a:t> jaundice is caused by an increased production of bilirubin by the body. </a:t>
            </a:r>
          </a:p>
          <a:p>
            <a:pPr marL="533400" indent="-533400" algn="l" rtl="0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rgbClr val="FF3300"/>
                </a:solidFill>
              </a:rPr>
              <a:t>	There are four general causes: </a:t>
            </a:r>
          </a:p>
          <a:p>
            <a:pPr marL="533400" indent="-533400" algn="just" rtl="0">
              <a:lnSpc>
                <a:spcPct val="90000"/>
              </a:lnSpc>
              <a:buFontTx/>
              <a:buAutoNum type="arabicPeriod"/>
            </a:pPr>
            <a:r>
              <a:rPr lang="en-US" sz="2800" dirty="0">
                <a:solidFill>
                  <a:srgbClr val="008000"/>
                </a:solidFill>
              </a:rPr>
              <a:t>Excessive destruction of circulating erythrocytes</a:t>
            </a:r>
            <a:r>
              <a:rPr lang="en-US" sz="2800" dirty="0"/>
              <a:t> (</a:t>
            </a:r>
            <a:r>
              <a:rPr lang="en-US" sz="2800" dirty="0">
                <a:solidFill>
                  <a:srgbClr val="FF0066"/>
                </a:solidFill>
              </a:rPr>
              <a:t>hemolysis)</a:t>
            </a:r>
            <a:r>
              <a:rPr lang="en-US" sz="2800" dirty="0"/>
              <a:t> </a:t>
            </a:r>
          </a:p>
          <a:p>
            <a:pPr marL="533400" indent="-533400" algn="just" rtl="0">
              <a:lnSpc>
                <a:spcPct val="90000"/>
              </a:lnSpc>
              <a:buFontTx/>
              <a:buAutoNum type="arabicPeriod"/>
            </a:pPr>
            <a:r>
              <a:rPr lang="en-US" sz="2800" dirty="0">
                <a:solidFill>
                  <a:srgbClr val="0000FF"/>
                </a:solidFill>
              </a:rPr>
              <a:t>Ineffective erythropoiesis</a:t>
            </a:r>
            <a:r>
              <a:rPr lang="en-US" sz="2800" dirty="0">
                <a:solidFill>
                  <a:srgbClr val="FF00FF"/>
                </a:solidFill>
              </a:rPr>
              <a:t>, resulting in an increased rate of destruction of immature and malformed red cells.(</a:t>
            </a:r>
            <a:r>
              <a:rPr lang="en-US" sz="2800" u="sng" dirty="0">
                <a:solidFill>
                  <a:srgbClr val="0000FF"/>
                </a:solidFill>
              </a:rPr>
              <a:t>Ineffective erythropoiesis</a:t>
            </a:r>
            <a:r>
              <a:rPr lang="en-US" sz="2800" dirty="0"/>
              <a:t> is a </a:t>
            </a:r>
            <a:r>
              <a:rPr lang="en-US" sz="2800" dirty="0">
                <a:solidFill>
                  <a:srgbClr val="FF0000"/>
                </a:solidFill>
              </a:rPr>
              <a:t>pathologic process </a:t>
            </a:r>
            <a:r>
              <a:rPr lang="en-US" sz="2800" dirty="0"/>
              <a:t>in which a very low proportion of red cells formed in the bone marrow enters the circulation and those remaining in the bone marrow are </a:t>
            </a:r>
            <a:r>
              <a:rPr lang="en-US" sz="2800" dirty="0">
                <a:solidFill>
                  <a:srgbClr val="00B050"/>
                </a:solidFill>
              </a:rPr>
              <a:t>prematurely destroyed).</a:t>
            </a:r>
            <a:r>
              <a:rPr lang="en-US" sz="2800" dirty="0"/>
              <a:t> </a:t>
            </a:r>
          </a:p>
          <a:p>
            <a:pPr marL="533400" indent="-533400" algn="just" rtl="0">
              <a:lnSpc>
                <a:spcPct val="90000"/>
              </a:lnSpc>
              <a:buFontTx/>
              <a:buAutoNum type="arabicPeriod"/>
            </a:pPr>
            <a:r>
              <a:rPr lang="en-US" sz="2800" dirty="0">
                <a:solidFill>
                  <a:srgbClr val="0000FF"/>
                </a:solidFill>
              </a:rPr>
              <a:t>Increased turnover of </a:t>
            </a:r>
            <a:r>
              <a:rPr lang="en-US" sz="2800" dirty="0" err="1">
                <a:solidFill>
                  <a:srgbClr val="0000FF"/>
                </a:solidFill>
              </a:rPr>
              <a:t>nonhemoglobin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heme</a:t>
            </a:r>
            <a:r>
              <a:rPr lang="en-US" sz="2800" dirty="0">
                <a:solidFill>
                  <a:srgbClr val="0000FF"/>
                </a:solidFill>
              </a:rPr>
              <a:t> compounds in the liver and other organs. </a:t>
            </a:r>
          </a:p>
          <a:p>
            <a:pPr marL="533400" indent="-533400" algn="just" rtl="0">
              <a:lnSpc>
                <a:spcPct val="90000"/>
              </a:lnSpc>
              <a:buFontTx/>
              <a:buAutoNum type="arabicPeriod"/>
            </a:pPr>
            <a:r>
              <a:rPr lang="en-US" sz="2400" dirty="0"/>
              <a:t>Phagocytic breakdown of </a:t>
            </a:r>
            <a:r>
              <a:rPr lang="en-US" sz="2400" dirty="0" err="1"/>
              <a:t>extravasated</a:t>
            </a:r>
            <a:r>
              <a:rPr lang="en-US" sz="2400" dirty="0"/>
              <a:t> red blood cells (</a:t>
            </a:r>
            <a:r>
              <a:rPr lang="en-US" sz="2400" dirty="0">
                <a:solidFill>
                  <a:srgbClr val="FF0066"/>
                </a:solidFill>
              </a:rPr>
              <a:t>hematoma).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u="sng" dirty="0">
                <a:solidFill>
                  <a:srgbClr val="0000FF"/>
                </a:solidFill>
              </a:rPr>
              <a:t>Increased hemolysis may be due to: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4000" dirty="0"/>
              <a:t>Hemolytic anemias.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4000" dirty="0"/>
              <a:t>Exposure to chemicals.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4000" dirty="0"/>
              <a:t>Hemolytic antigen-antibody reactions.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4000" dirty="0"/>
              <a:t>Disease states (some </a:t>
            </a:r>
            <a:r>
              <a:rPr lang="en-US" sz="4000" dirty="0">
                <a:solidFill>
                  <a:srgbClr val="FF0000"/>
                </a:solidFill>
              </a:rPr>
              <a:t>cancers</a:t>
            </a:r>
            <a:r>
              <a:rPr lang="en-US" sz="4000" dirty="0"/>
              <a:t>).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4000" dirty="0"/>
              <a:t>Drugs coating red blood cells.</a:t>
            </a:r>
            <a:endParaRPr lang="ar-SA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264275"/>
          </a:xfrm>
        </p:spPr>
        <p:txBody>
          <a:bodyPr/>
          <a:lstStyle/>
          <a:p>
            <a:pPr algn="just" rtl="0">
              <a:buFont typeface="Wingdings" pitchFamily="2" charset="2"/>
              <a:buChar char="Ø"/>
            </a:pPr>
            <a:r>
              <a:rPr lang="en-US" u="sng" dirty="0">
                <a:solidFill>
                  <a:srgbClr val="0000FF"/>
                </a:solidFill>
              </a:rPr>
              <a:t>Massive lysis of red blood cells</a:t>
            </a:r>
            <a:r>
              <a:rPr lang="en-US" dirty="0"/>
              <a:t> (for example, </a:t>
            </a:r>
            <a:r>
              <a:rPr lang="en-US" dirty="0">
                <a:solidFill>
                  <a:srgbClr val="FF00FF"/>
                </a:solidFill>
              </a:rPr>
              <a:t>in patients with sickle cell anemia or malaria</a:t>
            </a:r>
            <a:r>
              <a:rPr lang="en-US" dirty="0"/>
              <a:t>) may </a:t>
            </a:r>
            <a:r>
              <a:rPr lang="en-US" u="sng" dirty="0">
                <a:solidFill>
                  <a:srgbClr val="0000FF"/>
                </a:solidFill>
              </a:rPr>
              <a:t>produce bilirubin faster than the, liver can conjugate it</a:t>
            </a:r>
            <a:r>
              <a:rPr lang="en-US" dirty="0"/>
              <a:t>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 More </a:t>
            </a:r>
            <a:r>
              <a:rPr lang="en-US" dirty="0">
                <a:solidFill>
                  <a:srgbClr val="008000"/>
                </a:solidFill>
              </a:rPr>
              <a:t>bilirubin</a:t>
            </a:r>
            <a:r>
              <a:rPr lang="en-US" dirty="0"/>
              <a:t> is excreted into </a:t>
            </a:r>
            <a:r>
              <a:rPr lang="en-US" dirty="0">
                <a:solidFill>
                  <a:srgbClr val="C00000"/>
                </a:solidFill>
              </a:rPr>
              <a:t>the bile</a:t>
            </a:r>
            <a:r>
              <a:rPr lang="en-US" dirty="0"/>
              <a:t>.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dirty="0"/>
              <a:t>The amount of </a:t>
            </a:r>
            <a:r>
              <a:rPr lang="en-US" dirty="0" err="1">
                <a:solidFill>
                  <a:srgbClr val="008000"/>
                </a:solidFill>
              </a:rPr>
              <a:t>urobilinogen</a:t>
            </a:r>
            <a:r>
              <a:rPr lang="en-US" dirty="0"/>
              <a:t> entering the enterohepatic circulation is </a:t>
            </a:r>
            <a:r>
              <a:rPr lang="en-US" dirty="0">
                <a:solidFill>
                  <a:srgbClr val="00B050"/>
                </a:solidFill>
              </a:rPr>
              <a:t>increased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>
                <a:solidFill>
                  <a:srgbClr val="008000"/>
                </a:solidFill>
              </a:rPr>
              <a:t>Urinary </a:t>
            </a:r>
            <a:r>
              <a:rPr lang="en-US" dirty="0" err="1">
                <a:solidFill>
                  <a:srgbClr val="008000"/>
                </a:solidFill>
              </a:rPr>
              <a:t>urobilinogen</a:t>
            </a:r>
            <a:r>
              <a:rPr lang="en-US" dirty="0"/>
              <a:t> is </a:t>
            </a:r>
            <a:r>
              <a:rPr lang="en-US" dirty="0">
                <a:solidFill>
                  <a:srgbClr val="00B050"/>
                </a:solidFill>
              </a:rPr>
              <a:t>increased</a:t>
            </a:r>
            <a:r>
              <a:rPr lang="en-US" dirty="0"/>
              <a:t>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>
                <a:solidFill>
                  <a:srgbClr val="008000"/>
                </a:solidFill>
              </a:rPr>
              <a:t>Unconjugated bilirubin</a:t>
            </a:r>
            <a:r>
              <a:rPr lang="en-US" dirty="0"/>
              <a:t> is </a:t>
            </a:r>
            <a:r>
              <a:rPr lang="en-US" dirty="0">
                <a:solidFill>
                  <a:srgbClr val="00B050"/>
                </a:solidFill>
              </a:rPr>
              <a:t>elevated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in blood.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435280" cy="6481018"/>
          </a:xfrm>
        </p:spPr>
        <p:txBody>
          <a:bodyPr/>
          <a:lstStyle/>
          <a:p>
            <a:pPr algn="just" rtl="0">
              <a:buFont typeface="Wingdings" panose="05000000000000000000" pitchFamily="2" charset="2"/>
              <a:buChar char="Ø"/>
            </a:pPr>
            <a:r>
              <a:rPr lang="en-US" dirty="0"/>
              <a:t>In </a:t>
            </a:r>
            <a:r>
              <a:rPr lang="en-US" dirty="0" err="1">
                <a:solidFill>
                  <a:srgbClr val="FF3300"/>
                </a:solidFill>
              </a:rPr>
              <a:t>prehepatic</a:t>
            </a:r>
            <a:r>
              <a:rPr lang="en-US" dirty="0">
                <a:solidFill>
                  <a:srgbClr val="FF3300"/>
                </a:solidFill>
              </a:rPr>
              <a:t> jaundice, </a:t>
            </a:r>
            <a:r>
              <a:rPr lang="en-US" dirty="0"/>
              <a:t>the production of  bilirubin is below the capacity of the liver to conjugate and excrete it. </a:t>
            </a:r>
          </a:p>
          <a:p>
            <a:pPr algn="just" rtl="0">
              <a:buFont typeface="Wingdings" panose="05000000000000000000" pitchFamily="2" charset="2"/>
              <a:buChar char="Ø"/>
            </a:pPr>
            <a:r>
              <a:rPr lang="en-US" dirty="0"/>
              <a:t>In </a:t>
            </a:r>
            <a:r>
              <a:rPr lang="en-US" dirty="0" err="1">
                <a:solidFill>
                  <a:srgbClr val="FF0000"/>
                </a:solidFill>
              </a:rPr>
              <a:t>prehepatic</a:t>
            </a:r>
            <a:r>
              <a:rPr lang="en-US" dirty="0">
                <a:solidFill>
                  <a:srgbClr val="FF0000"/>
                </a:solidFill>
              </a:rPr>
              <a:t> jaundice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no bilirubin found in the urine</a:t>
            </a:r>
            <a:r>
              <a:rPr lang="en-US" dirty="0"/>
              <a:t> because the </a:t>
            </a:r>
            <a:r>
              <a:rPr lang="en-US" u="sng" dirty="0">
                <a:solidFill>
                  <a:srgbClr val="0000FF"/>
                </a:solidFill>
              </a:rPr>
              <a:t>increase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/>
              <a:t>is in</a:t>
            </a:r>
            <a:r>
              <a:rPr lang="en-US" u="sng" dirty="0">
                <a:solidFill>
                  <a:srgbClr val="FF0000"/>
                </a:solidFill>
              </a:rPr>
              <a:t> unconjugated bilirubin</a:t>
            </a:r>
            <a:r>
              <a:rPr lang="en-US" dirty="0"/>
              <a:t> (not filtered through the glomerulus)</a:t>
            </a:r>
            <a:r>
              <a:rPr lang="en-US" dirty="0">
                <a:solidFill>
                  <a:srgbClr val="FF3300"/>
                </a:solidFill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3428999"/>
            <a:ext cx="2736304" cy="321030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dirty="0">
                <a:solidFill>
                  <a:srgbClr val="FF3300"/>
                </a:solidFill>
              </a:rPr>
              <a:t>II.</a:t>
            </a:r>
            <a:r>
              <a:rPr lang="en-US" sz="4000" b="1" dirty="0"/>
              <a:t> </a:t>
            </a:r>
            <a:r>
              <a:rPr lang="en-US" b="1" dirty="0">
                <a:solidFill>
                  <a:srgbClr val="FF3300"/>
                </a:solidFill>
              </a:rPr>
              <a:t>Hepatocellular jaundice (Hepatic)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rtl="0"/>
            <a:r>
              <a:rPr lang="en-US" sz="4000" dirty="0"/>
              <a:t>Damage to liver cells </a:t>
            </a:r>
            <a:r>
              <a:rPr lang="en-US" sz="4000" dirty="0">
                <a:solidFill>
                  <a:srgbClr val="FF00FF"/>
                </a:solidFill>
              </a:rPr>
              <a:t>(for example, in patients with cirrhosis or hepatitis)</a:t>
            </a:r>
            <a:r>
              <a:rPr lang="en-US" sz="4000" dirty="0"/>
              <a:t> </a:t>
            </a:r>
            <a:r>
              <a:rPr lang="en-US" sz="4000" u="sng" dirty="0">
                <a:solidFill>
                  <a:srgbClr val="0000FF"/>
                </a:solidFill>
              </a:rPr>
              <a:t>causes</a:t>
            </a:r>
            <a:r>
              <a:rPr lang="en-US" sz="4000" dirty="0"/>
              <a:t> a </a:t>
            </a:r>
            <a:r>
              <a:rPr lang="en-US" sz="4000" dirty="0">
                <a:solidFill>
                  <a:srgbClr val="C00000"/>
                </a:solidFill>
              </a:rPr>
              <a:t>decrease</a:t>
            </a:r>
            <a:r>
              <a:rPr lang="en-US" sz="4000" dirty="0"/>
              <a:t> in both </a:t>
            </a:r>
            <a:r>
              <a:rPr lang="en-US" sz="4000" dirty="0">
                <a:solidFill>
                  <a:srgbClr val="00B050"/>
                </a:solidFill>
              </a:rPr>
              <a:t>bilirubin uptake </a:t>
            </a:r>
            <a:r>
              <a:rPr lang="en-US" sz="4000" dirty="0"/>
              <a:t>and </a:t>
            </a:r>
            <a:r>
              <a:rPr lang="en-US" sz="4000" dirty="0">
                <a:solidFill>
                  <a:srgbClr val="00B050"/>
                </a:solidFill>
              </a:rPr>
              <a:t>production of conjugated bilirubin</a:t>
            </a:r>
            <a:r>
              <a:rPr lang="en-US" sz="4000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264275"/>
          </a:xfrm>
        </p:spPr>
        <p:txBody>
          <a:bodyPr/>
          <a:lstStyle/>
          <a:p>
            <a:pPr marL="609600" indent="-609600" algn="just" rtl="0">
              <a:buFontTx/>
              <a:buNone/>
            </a:pPr>
            <a:r>
              <a:rPr lang="en-US" sz="4000" b="1" dirty="0">
                <a:solidFill>
                  <a:srgbClr val="FF3300"/>
                </a:solidFill>
              </a:rPr>
              <a:t>Hepatic Jaundice</a:t>
            </a:r>
            <a:r>
              <a:rPr lang="en-US" sz="4000" dirty="0">
                <a:solidFill>
                  <a:srgbClr val="008000"/>
                </a:solidFill>
              </a:rPr>
              <a:t> can be subdivided into two types:</a:t>
            </a:r>
          </a:p>
          <a:p>
            <a:pPr marL="609600" indent="-609600" algn="just" rtl="0">
              <a:buFontTx/>
              <a:buAutoNum type="alphaUcPeriod"/>
            </a:pPr>
            <a:r>
              <a:rPr lang="en-US" sz="3600" b="1" i="1" dirty="0">
                <a:solidFill>
                  <a:srgbClr val="FF00FF"/>
                </a:solidFill>
              </a:rPr>
              <a:t>Retention jaundice:</a:t>
            </a:r>
            <a:r>
              <a:rPr lang="en-US" sz="3600" dirty="0"/>
              <a:t> defect in the transport of bilirubin into the hepatocyte.</a:t>
            </a:r>
            <a:r>
              <a:rPr lang="en-US" sz="3600" i="1" dirty="0"/>
              <a:t> </a:t>
            </a:r>
          </a:p>
          <a:p>
            <a:pPr marL="609600" indent="-609600" algn="just" rtl="0">
              <a:buFontTx/>
              <a:buAutoNum type="alphaUcPeriod"/>
            </a:pPr>
            <a:r>
              <a:rPr lang="en-US" sz="3600" b="1" i="1" dirty="0">
                <a:solidFill>
                  <a:srgbClr val="0000FF"/>
                </a:solidFill>
              </a:rPr>
              <a:t>Regurgitation jaundice:</a:t>
            </a:r>
            <a:r>
              <a:rPr lang="en-US" sz="3600" b="1" dirty="0"/>
              <a:t> </a:t>
            </a:r>
            <a:r>
              <a:rPr lang="en-US" sz="3600" dirty="0"/>
              <a:t>the </a:t>
            </a:r>
            <a:r>
              <a:rPr lang="en-US" sz="3600" u="sng" dirty="0"/>
              <a:t>hepatic cell is damaged</a:t>
            </a:r>
            <a:r>
              <a:rPr lang="en-US" sz="3600" dirty="0"/>
              <a:t> or </a:t>
            </a:r>
            <a:r>
              <a:rPr lang="en-US" sz="3600" u="sng" dirty="0"/>
              <a:t>defective</a:t>
            </a:r>
            <a:r>
              <a:rPr lang="en-US" sz="3600" dirty="0"/>
              <a:t> or the </a:t>
            </a:r>
            <a:r>
              <a:rPr lang="en-US" sz="3600" dirty="0">
                <a:solidFill>
                  <a:srgbClr val="0000FF"/>
                </a:solidFill>
              </a:rPr>
              <a:t>excretion</a:t>
            </a:r>
            <a:r>
              <a:rPr lang="en-US" sz="3600" dirty="0"/>
              <a:t> of products from the hepatocyte </a:t>
            </a:r>
            <a:r>
              <a:rPr lang="en-US" sz="3600" u="sng" dirty="0"/>
              <a:t>is impaired.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6264275"/>
          </a:xfrm>
        </p:spPr>
        <p:txBody>
          <a:bodyPr/>
          <a:lstStyle/>
          <a:p>
            <a:pPr algn="just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In </a:t>
            </a:r>
            <a:r>
              <a:rPr lang="en-US" dirty="0">
                <a:solidFill>
                  <a:srgbClr val="0000FF"/>
                </a:solidFill>
              </a:rPr>
              <a:t>retention jaundice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unconjugated bilirubin</a:t>
            </a:r>
            <a:r>
              <a:rPr lang="en-US" dirty="0"/>
              <a:t> is the predominant type found in the plasma.</a:t>
            </a:r>
          </a:p>
          <a:p>
            <a:pPr algn="just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Conjugation enzyme deficiencies, as in </a:t>
            </a:r>
            <a:r>
              <a:rPr lang="en-US" u="sng" dirty="0"/>
              <a:t>Gilbert’s disease and </a:t>
            </a:r>
            <a:r>
              <a:rPr lang="en-US" u="sng" dirty="0" err="1"/>
              <a:t>Crigler-Najjar</a:t>
            </a:r>
            <a:r>
              <a:rPr lang="en-US" u="sng" dirty="0"/>
              <a:t> syndrome,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are examples of retention jaundice.</a:t>
            </a:r>
            <a:endParaRPr lang="en-US" dirty="0"/>
          </a:p>
          <a:p>
            <a:pPr algn="just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In </a:t>
            </a:r>
            <a:r>
              <a:rPr lang="en-US" dirty="0">
                <a:solidFill>
                  <a:srgbClr val="0000FF"/>
                </a:solidFill>
              </a:rPr>
              <a:t>regurgitation jaundice,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conjugated  bilirubin</a:t>
            </a:r>
            <a:r>
              <a:rPr lang="en-US" dirty="0"/>
              <a:t> is found in greater concentrations. </a:t>
            </a:r>
          </a:p>
          <a:p>
            <a:pPr algn="just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u="sng" dirty="0" err="1"/>
              <a:t>Dubin</a:t>
            </a:r>
            <a:r>
              <a:rPr lang="en-US" u="sng" dirty="0"/>
              <a:t>-Johnson syndrome, Rotor’s syndrome, viral hepatitis, and toxic and neoplastic conditions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are examples of regurgitation jaundice.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dirty="0">
                <a:solidFill>
                  <a:srgbClr val="008000"/>
                </a:solidFill>
              </a:rPr>
              <a:t>Unconjugated bilirubin</a:t>
            </a:r>
            <a:r>
              <a:rPr lang="en-US" dirty="0"/>
              <a:t> occurs in the </a:t>
            </a:r>
            <a:r>
              <a:rPr lang="en-US" dirty="0">
                <a:solidFill>
                  <a:srgbClr val="FF00FF"/>
                </a:solidFill>
              </a:rPr>
              <a:t>blood</a:t>
            </a:r>
            <a:r>
              <a:rPr lang="en-US" dirty="0"/>
              <a:t>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>
                <a:solidFill>
                  <a:srgbClr val="008000"/>
                </a:solidFill>
              </a:rPr>
              <a:t>Increased </a:t>
            </a:r>
            <a:r>
              <a:rPr lang="en-US" dirty="0" err="1">
                <a:solidFill>
                  <a:srgbClr val="008000"/>
                </a:solidFill>
              </a:rPr>
              <a:t>urobilinogen</a:t>
            </a:r>
            <a:r>
              <a:rPr lang="en-US" dirty="0"/>
              <a:t> in the </a:t>
            </a:r>
            <a:r>
              <a:rPr lang="en-US" dirty="0">
                <a:solidFill>
                  <a:srgbClr val="FF00FF"/>
                </a:solidFill>
              </a:rPr>
              <a:t>urine</a:t>
            </a:r>
            <a:r>
              <a:rPr lang="en-US" dirty="0"/>
              <a:t>.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dirty="0"/>
              <a:t>The </a:t>
            </a:r>
            <a:r>
              <a:rPr lang="en-US" dirty="0">
                <a:solidFill>
                  <a:srgbClr val="FF00FF"/>
                </a:solidFill>
              </a:rPr>
              <a:t>urine is dark in color</a:t>
            </a:r>
            <a:r>
              <a:rPr lang="en-US" dirty="0"/>
              <a:t> and </a:t>
            </a:r>
            <a:r>
              <a:rPr lang="en-US" dirty="0">
                <a:solidFill>
                  <a:srgbClr val="FF00FF"/>
                </a:solidFill>
              </a:rPr>
              <a:t>stools are a pale, clay color</a:t>
            </a:r>
            <a:r>
              <a:rPr lang="en-US" dirty="0"/>
              <a:t>. 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dirty="0"/>
              <a:t>Plasma levels of </a:t>
            </a:r>
            <a:r>
              <a:rPr lang="en-US" dirty="0">
                <a:solidFill>
                  <a:srgbClr val="FF00FF"/>
                </a:solidFill>
              </a:rPr>
              <a:t>AST (SCOT) and ALT (SGPT)</a:t>
            </a:r>
            <a:r>
              <a:rPr lang="en-US" dirty="0"/>
              <a:t> are </a:t>
            </a:r>
            <a:r>
              <a:rPr lang="en-US" dirty="0">
                <a:solidFill>
                  <a:srgbClr val="0000FF"/>
                </a:solidFill>
              </a:rPr>
              <a:t>elevated</a:t>
            </a:r>
            <a:r>
              <a:rPr lang="en-US" dirty="0"/>
              <a:t> and the </a:t>
            </a:r>
            <a:r>
              <a:rPr lang="en-US" u="sng" dirty="0"/>
              <a:t>patient</a:t>
            </a:r>
            <a:r>
              <a:rPr lang="en-US" dirty="0"/>
              <a:t> experiences </a:t>
            </a:r>
            <a:r>
              <a:rPr lang="en-US" dirty="0">
                <a:solidFill>
                  <a:srgbClr val="FF00FF"/>
                </a:solidFill>
              </a:rPr>
              <a:t>nausea</a:t>
            </a:r>
            <a:r>
              <a:rPr lang="en-US" dirty="0"/>
              <a:t> and </a:t>
            </a:r>
            <a:r>
              <a:rPr lang="en-US" dirty="0">
                <a:solidFill>
                  <a:srgbClr val="FF00FF"/>
                </a:solidFill>
              </a:rPr>
              <a:t>anorexia</a:t>
            </a:r>
            <a:r>
              <a:rPr lang="en-US" dirty="0"/>
              <a:t>.</a:t>
            </a:r>
          </a:p>
          <a:p>
            <a:pPr algn="l" rtl="0"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sz="4000" b="1" dirty="0">
                <a:solidFill>
                  <a:srgbClr val="FF3300"/>
                </a:solidFill>
              </a:rPr>
              <a:t>III. Obstructive jaundice (</a:t>
            </a:r>
            <a:r>
              <a:rPr lang="en-US" sz="4000" b="1" dirty="0" err="1">
                <a:solidFill>
                  <a:srgbClr val="FF3300"/>
                </a:solidFill>
              </a:rPr>
              <a:t>Posthepatic</a:t>
            </a:r>
            <a:r>
              <a:rPr lang="en-US" sz="4000" b="1" dirty="0">
                <a:solidFill>
                  <a:srgbClr val="FF3300"/>
                </a:solidFill>
              </a:rPr>
              <a:t>)</a:t>
            </a:r>
            <a:endParaRPr lang="en-US" sz="4000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FF00FF"/>
                </a:solidFill>
              </a:rPr>
              <a:t>Posthepatic</a:t>
            </a:r>
            <a:r>
              <a:rPr lang="en-US" dirty="0">
                <a:solidFill>
                  <a:srgbClr val="FF00FF"/>
                </a:solidFill>
              </a:rPr>
              <a:t> jaundice, or obstructive jaundice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caused</a:t>
            </a:r>
            <a:r>
              <a:rPr lang="en-US" dirty="0"/>
              <a:t> by a </a:t>
            </a:r>
            <a:r>
              <a:rPr lang="en-US" dirty="0">
                <a:solidFill>
                  <a:srgbClr val="008000"/>
                </a:solidFill>
              </a:rPr>
              <a:t>blockage of the flow of bile from the liver.</a:t>
            </a:r>
          </a:p>
          <a:p>
            <a:pPr algn="just" rt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Bile produced by the liver cannot be  released into the intestines and overflows. </a:t>
            </a:r>
          </a:p>
          <a:p>
            <a:pPr algn="just" rt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FF"/>
                </a:solidFill>
              </a:rPr>
              <a:t>Jaundice</a:t>
            </a:r>
            <a:r>
              <a:rPr lang="en-US" dirty="0"/>
              <a:t> is </a:t>
            </a:r>
            <a:r>
              <a:rPr lang="en-US" u="sng" dirty="0"/>
              <a:t>not due to overproduction of bilirubin</a:t>
            </a:r>
            <a:r>
              <a:rPr lang="en-US" dirty="0"/>
              <a:t>, but results from </a:t>
            </a:r>
            <a:r>
              <a:rPr lang="en-US" u="sng" dirty="0"/>
              <a:t>obstruction of the bile duct.</a:t>
            </a:r>
          </a:p>
          <a:p>
            <a:pPr algn="just" rtl="0"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algn="just" rtl="0">
              <a:buFontTx/>
              <a:buNone/>
            </a:pPr>
            <a:r>
              <a:rPr lang="en-US" u="sng" dirty="0">
                <a:solidFill>
                  <a:srgbClr val="0000FF"/>
                </a:solidFill>
              </a:rPr>
              <a:t>For example:</a:t>
            </a:r>
          </a:p>
          <a:p>
            <a:pPr algn="just" rtl="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he presence of a </a:t>
            </a:r>
            <a:r>
              <a:rPr lang="en-US" dirty="0">
                <a:solidFill>
                  <a:srgbClr val="FF00FF"/>
                </a:solidFill>
              </a:rPr>
              <a:t>hepatic tumor</a:t>
            </a:r>
            <a:r>
              <a:rPr lang="en-US" dirty="0"/>
              <a:t> of bile </a:t>
            </a:r>
            <a:r>
              <a:rPr lang="en-US" dirty="0">
                <a:solidFill>
                  <a:srgbClr val="FF00FF"/>
                </a:solidFill>
              </a:rPr>
              <a:t>stones</a:t>
            </a:r>
            <a:r>
              <a:rPr lang="en-US" dirty="0"/>
              <a:t> may block the bile ducts, preventing passage of bilirubin into the intestine. </a:t>
            </a:r>
          </a:p>
          <a:p>
            <a:pPr algn="just" rtl="0">
              <a:buFont typeface="Wingdings" panose="05000000000000000000" pitchFamily="2" charset="2"/>
              <a:buChar char="Ø"/>
            </a:pPr>
            <a:r>
              <a:rPr lang="en-US" dirty="0"/>
              <a:t>The liver "</a:t>
            </a:r>
            <a:r>
              <a:rPr lang="en-US" dirty="0">
                <a:solidFill>
                  <a:srgbClr val="FF00FF"/>
                </a:solidFill>
              </a:rPr>
              <a:t>regurgitates"</a:t>
            </a:r>
            <a:r>
              <a:rPr lang="en-US" dirty="0"/>
              <a:t> </a:t>
            </a:r>
            <a:r>
              <a:rPr lang="en-US" dirty="0">
                <a:solidFill>
                  <a:srgbClr val="FF00FF"/>
                </a:solidFill>
              </a:rPr>
              <a:t>conjugated bilirubin</a:t>
            </a:r>
            <a:r>
              <a:rPr lang="en-US" dirty="0"/>
              <a:t> into the </a:t>
            </a:r>
            <a:r>
              <a:rPr lang="en-US" dirty="0">
                <a:solidFill>
                  <a:srgbClr val="008000"/>
                </a:solidFill>
              </a:rPr>
              <a:t>blood</a:t>
            </a:r>
            <a:r>
              <a:rPr lang="en-US" dirty="0"/>
              <a:t>, which is </a:t>
            </a:r>
            <a:r>
              <a:rPr lang="en-US" dirty="0">
                <a:solidFill>
                  <a:srgbClr val="008000"/>
                </a:solidFill>
              </a:rPr>
              <a:t>excreted in the urine.</a:t>
            </a:r>
            <a:endParaRPr lang="en-US" dirty="0"/>
          </a:p>
          <a:p>
            <a:pPr algn="just" rtl="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FF"/>
                </a:solidFill>
              </a:rPr>
              <a:t>Patients</a:t>
            </a:r>
            <a:r>
              <a:rPr lang="en-US" dirty="0"/>
              <a:t> with obstructive jaundice experience </a:t>
            </a:r>
            <a:r>
              <a:rPr lang="en-US" dirty="0">
                <a:solidFill>
                  <a:srgbClr val="008000"/>
                </a:solidFill>
              </a:rPr>
              <a:t>GI pain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nausea</a:t>
            </a:r>
            <a:r>
              <a:rPr lang="en-US" dirty="0"/>
              <a:t>, and </a:t>
            </a:r>
            <a:r>
              <a:rPr lang="en-US" dirty="0">
                <a:solidFill>
                  <a:srgbClr val="0000FF"/>
                </a:solidFill>
              </a:rPr>
              <a:t>produce </a:t>
            </a:r>
            <a:r>
              <a:rPr lang="en-US" dirty="0">
                <a:solidFill>
                  <a:srgbClr val="008000"/>
                </a:solidFill>
              </a:rPr>
              <a:t>stools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that are </a:t>
            </a:r>
            <a:r>
              <a:rPr lang="en-US" dirty="0">
                <a:solidFill>
                  <a:srgbClr val="008000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pale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clay color</a:t>
            </a:r>
            <a:r>
              <a:rPr lang="en-US" dirty="0"/>
              <a:t>. </a:t>
            </a:r>
          </a:p>
          <a:p>
            <a:pPr algn="just" rtl="0">
              <a:buFont typeface="Wingdings" panose="05000000000000000000" pitchFamily="2" charset="2"/>
              <a:buChar char="Ø"/>
            </a:pPr>
            <a:endParaRPr lang="en-US" dirty="0">
              <a:solidFill>
                <a:srgbClr val="008000"/>
              </a:solidFill>
            </a:endParaRPr>
          </a:p>
          <a:p>
            <a:pPr algn="l" rtl="0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49272_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396413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468231142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algn="l" rtl="0">
              <a:buFontTx/>
              <a:buNone/>
            </a:pPr>
            <a:r>
              <a:rPr lang="en-US" u="sng" dirty="0">
                <a:solidFill>
                  <a:srgbClr val="C00000"/>
                </a:solidFill>
              </a:rPr>
              <a:t>The Cause of most common obstructions are: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>
                <a:solidFill>
                  <a:srgbClr val="FF3300"/>
                </a:solidFill>
              </a:rPr>
              <a:t>Stones </a:t>
            </a:r>
            <a:r>
              <a:rPr lang="en-US" dirty="0"/>
              <a:t>within the</a:t>
            </a:r>
            <a:r>
              <a:rPr lang="en-US" dirty="0">
                <a:solidFill>
                  <a:srgbClr val="FF00FF"/>
                </a:solidFill>
              </a:rPr>
              <a:t> common bile duct</a:t>
            </a:r>
            <a:r>
              <a:rPr lang="en-US" dirty="0"/>
              <a:t>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Neoplasm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of the </a:t>
            </a:r>
            <a:r>
              <a:rPr lang="en-US" dirty="0">
                <a:solidFill>
                  <a:srgbClr val="FF00FF"/>
                </a:solidFill>
              </a:rPr>
              <a:t>pancreas or other organ.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Strictures</a:t>
            </a:r>
            <a:r>
              <a:rPr lang="en-US" dirty="0">
                <a:solidFill>
                  <a:srgbClr val="0000FF"/>
                </a:solidFill>
              </a:rPr>
              <a:t> caused by </a:t>
            </a:r>
            <a:r>
              <a:rPr lang="en-US" dirty="0">
                <a:solidFill>
                  <a:srgbClr val="FF00FF"/>
                </a:solidFill>
              </a:rPr>
              <a:t>congenital defects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FF00FF"/>
                </a:solidFill>
              </a:rPr>
              <a:t>in the ducts</a:t>
            </a:r>
            <a:r>
              <a:rPr lang="en-US" dirty="0">
                <a:solidFill>
                  <a:srgbClr val="0000FF"/>
                </a:solidFill>
              </a:rPr>
              <a:t> or by </a:t>
            </a:r>
            <a:r>
              <a:rPr lang="en-US" dirty="0">
                <a:solidFill>
                  <a:srgbClr val="FF00FF"/>
                </a:solidFill>
              </a:rPr>
              <a:t>trauma to the ducts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during abdominal surgery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  <a:p>
            <a:pPr algn="just" rtl="0"/>
            <a:r>
              <a:rPr lang="en-US" u="sng" dirty="0">
                <a:solidFill>
                  <a:srgbClr val="FF0000"/>
                </a:solidFill>
              </a:rPr>
              <a:t>Note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rgbClr val="00B050"/>
                </a:solidFill>
              </a:rPr>
              <a:t>Prolonged obstruction of the bile duct</a:t>
            </a:r>
            <a:r>
              <a:rPr lang="en-US" dirty="0"/>
              <a:t> can lead to </a:t>
            </a:r>
            <a:r>
              <a:rPr lang="en-US" dirty="0">
                <a:solidFill>
                  <a:srgbClr val="0066FF"/>
                </a:solidFill>
              </a:rPr>
              <a:t>liver damage</a:t>
            </a:r>
            <a:r>
              <a:rPr lang="en-US" dirty="0"/>
              <a:t> and a subsequent </a:t>
            </a:r>
            <a:r>
              <a:rPr lang="en-US" dirty="0">
                <a:solidFill>
                  <a:srgbClr val="0066FF"/>
                </a:solidFill>
              </a:rPr>
              <a:t>rise in unconjugated bilirubin</a:t>
            </a:r>
            <a:r>
              <a:rPr lang="en-US" dirty="0"/>
              <a:t>.</a:t>
            </a:r>
          </a:p>
          <a:p>
            <a:pPr algn="l" rtl="0">
              <a:buFont typeface="Wingdings" pitchFamily="2" charset="2"/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algn="l" rtl="0">
              <a:buFontTx/>
              <a:buNone/>
            </a:pPr>
            <a:r>
              <a:rPr lang="en-US" sz="2800" b="1" u="sng" dirty="0" err="1">
                <a:solidFill>
                  <a:srgbClr val="0000FF"/>
                </a:solidFill>
              </a:rPr>
              <a:t>Posthepatic</a:t>
            </a:r>
            <a:r>
              <a:rPr lang="en-US" sz="2800" b="1" u="sng" dirty="0">
                <a:solidFill>
                  <a:srgbClr val="0000FF"/>
                </a:solidFill>
              </a:rPr>
              <a:t> jaundice characterized by: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dirty="0">
                <a:solidFill>
                  <a:srgbClr val="008000"/>
                </a:solidFill>
              </a:rPr>
              <a:t>Increase</a:t>
            </a:r>
            <a:r>
              <a:rPr lang="en-US" dirty="0"/>
              <a:t> plasma </a:t>
            </a:r>
            <a:r>
              <a:rPr lang="en-US" dirty="0">
                <a:solidFill>
                  <a:srgbClr val="008000"/>
                </a:solidFill>
              </a:rPr>
              <a:t>conjugated bilirubin</a:t>
            </a:r>
            <a:r>
              <a:rPr lang="en-US" dirty="0"/>
              <a:t>.</a:t>
            </a:r>
          </a:p>
          <a:p>
            <a:pPr algn="just" rtl="0">
              <a:buFont typeface="Wingdings" pitchFamily="2" charset="2"/>
              <a:buChar char="ü"/>
            </a:pPr>
            <a:r>
              <a:rPr lang="en-US" dirty="0"/>
              <a:t>The quantity of bilirubin reaching the intestines is decreased resulting in the characteristic </a:t>
            </a:r>
            <a:r>
              <a:rPr lang="en-US" dirty="0">
                <a:solidFill>
                  <a:srgbClr val="FF00FF"/>
                </a:solidFill>
              </a:rPr>
              <a:t>clay-colored feces. </a:t>
            </a:r>
            <a:r>
              <a:rPr lang="en-US" dirty="0"/>
              <a:t> due to the </a:t>
            </a:r>
            <a:r>
              <a:rPr lang="en-US" dirty="0">
                <a:solidFill>
                  <a:srgbClr val="00B050"/>
                </a:solidFill>
              </a:rPr>
              <a:t>decreased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formation</a:t>
            </a:r>
            <a:r>
              <a:rPr lang="en-US" dirty="0"/>
              <a:t> of </a:t>
            </a:r>
            <a:r>
              <a:rPr lang="en-US" dirty="0" err="1">
                <a:solidFill>
                  <a:srgbClr val="0000FF"/>
                </a:solidFill>
              </a:rPr>
              <a:t>urobilinogen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in the </a:t>
            </a:r>
            <a:r>
              <a:rPr lang="en-US" u="sng" dirty="0"/>
              <a:t>intestines</a:t>
            </a:r>
            <a:r>
              <a:rPr lang="en-US" dirty="0"/>
              <a:t> and its </a:t>
            </a:r>
            <a:r>
              <a:rPr lang="en-US" dirty="0">
                <a:solidFill>
                  <a:srgbClr val="00B050"/>
                </a:solidFill>
              </a:rPr>
              <a:t>decreased excretion</a:t>
            </a:r>
            <a:r>
              <a:rPr lang="en-US" dirty="0"/>
              <a:t>.</a:t>
            </a:r>
          </a:p>
          <a:p>
            <a:pPr algn="just" rtl="0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very little </a:t>
            </a:r>
            <a:r>
              <a:rPr lang="en-US" dirty="0"/>
              <a:t>or </a:t>
            </a:r>
            <a:r>
              <a:rPr lang="en-US" dirty="0">
                <a:solidFill>
                  <a:srgbClr val="0000FF"/>
                </a:solidFill>
              </a:rPr>
              <a:t>no</a:t>
            </a:r>
            <a:r>
              <a:rPr lang="en-US" dirty="0"/>
              <a:t> </a:t>
            </a:r>
            <a:r>
              <a:rPr lang="en-US" dirty="0" err="1">
                <a:solidFill>
                  <a:srgbClr val="0000FF"/>
                </a:solidFill>
              </a:rPr>
              <a:t>urobiliogen</a:t>
            </a:r>
            <a:r>
              <a:rPr lang="en-US" dirty="0"/>
              <a:t> but large  quantities of </a:t>
            </a:r>
            <a:r>
              <a:rPr lang="en-US" dirty="0">
                <a:solidFill>
                  <a:srgbClr val="0000FF"/>
                </a:solidFill>
              </a:rPr>
              <a:t>bilirubin</a:t>
            </a:r>
            <a:r>
              <a:rPr lang="en-US" dirty="0"/>
              <a:t> in the </a:t>
            </a:r>
            <a:r>
              <a:rPr lang="en-US" dirty="0">
                <a:solidFill>
                  <a:srgbClr val="008000"/>
                </a:solidFill>
              </a:rPr>
              <a:t>urine</a:t>
            </a:r>
            <a:r>
              <a:rPr lang="en-US" dirty="0"/>
              <a:t>. </a:t>
            </a:r>
          </a:p>
          <a:p>
            <a:pPr algn="just" rtl="0">
              <a:buFont typeface="Wingdings" pitchFamily="2" charset="2"/>
              <a:buChar char="ü"/>
            </a:pPr>
            <a:r>
              <a:rPr lang="en-US" dirty="0">
                <a:solidFill>
                  <a:srgbClr val="008000"/>
                </a:solidFill>
              </a:rPr>
              <a:t>yellow-orange urine color</a:t>
            </a:r>
            <a:r>
              <a:rPr lang="en-US" dirty="0"/>
              <a:t> reflects  excretion of bilirubin.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0445" y="1484784"/>
            <a:ext cx="658042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rgbClr val="FFFF00"/>
          </a:solidFill>
        </p:spPr>
        <p:txBody>
          <a:bodyPr/>
          <a:lstStyle/>
          <a:p>
            <a:r>
              <a:rPr lang="en-US" sz="4000" b="1" dirty="0">
                <a:solidFill>
                  <a:srgbClr val="FF0066"/>
                </a:solidFill>
              </a:rPr>
              <a:t>IV-Neonatal jaundice</a:t>
            </a:r>
            <a:r>
              <a:rPr lang="en-US" sz="4000" dirty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616847"/>
          </a:xfrm>
        </p:spPr>
        <p:txBody>
          <a:bodyPr/>
          <a:lstStyle/>
          <a:p>
            <a:pPr algn="just" rtl="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00B050"/>
                </a:solidFill>
              </a:rPr>
              <a:t>Neonatal jaundice </a:t>
            </a:r>
            <a:r>
              <a:rPr lang="en-US" sz="3600" dirty="0"/>
              <a:t>is a condition defined as the </a:t>
            </a:r>
            <a:r>
              <a:rPr lang="en-US" sz="3600" dirty="0">
                <a:solidFill>
                  <a:srgbClr val="FF0066"/>
                </a:solidFill>
              </a:rPr>
              <a:t>newborn</a:t>
            </a:r>
            <a:r>
              <a:rPr lang="en-US" sz="3600" dirty="0"/>
              <a:t> having </a:t>
            </a:r>
            <a:r>
              <a:rPr lang="en-US" sz="3600" dirty="0">
                <a:solidFill>
                  <a:srgbClr val="FF0066"/>
                </a:solidFill>
              </a:rPr>
              <a:t>total serum bilirubin levels above </a:t>
            </a:r>
            <a:r>
              <a:rPr lang="en-US" sz="3600" dirty="0">
                <a:solidFill>
                  <a:srgbClr val="FF00FF"/>
                </a:solidFill>
              </a:rPr>
              <a:t>15 mg/</a:t>
            </a:r>
            <a:r>
              <a:rPr lang="en-US" sz="3600" dirty="0" err="1">
                <a:solidFill>
                  <a:srgbClr val="FF00FF"/>
                </a:solidFill>
              </a:rPr>
              <a:t>dL</a:t>
            </a:r>
            <a:r>
              <a:rPr lang="en-US" sz="3600" dirty="0"/>
              <a:t> </a:t>
            </a:r>
            <a:r>
              <a:rPr lang="en-US" sz="3600" u="sng" dirty="0"/>
              <a:t>in the few days after birth</a:t>
            </a:r>
            <a:r>
              <a:rPr lang="en-US" sz="3600" dirty="0"/>
              <a:t> or </a:t>
            </a:r>
            <a:r>
              <a:rPr lang="en-US" sz="3600" dirty="0">
                <a:solidFill>
                  <a:srgbClr val="FF00FF"/>
                </a:solidFill>
              </a:rPr>
              <a:t>bilirubin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FF"/>
                </a:solidFill>
              </a:rPr>
              <a:t>levels</a:t>
            </a:r>
            <a:r>
              <a:rPr lang="en-US" sz="3600" dirty="0"/>
              <a:t> persisting </a:t>
            </a:r>
            <a:r>
              <a:rPr lang="en-US" sz="3600" dirty="0">
                <a:solidFill>
                  <a:srgbClr val="FF00FF"/>
                </a:solidFill>
              </a:rPr>
              <a:t>above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FF"/>
                </a:solidFill>
              </a:rPr>
              <a:t>10 mg/</a:t>
            </a:r>
            <a:r>
              <a:rPr lang="en-US" sz="3600" dirty="0" err="1">
                <a:solidFill>
                  <a:srgbClr val="FF00FF"/>
                </a:solidFill>
              </a:rPr>
              <a:t>dL</a:t>
            </a:r>
            <a:r>
              <a:rPr lang="en-US" sz="3600" dirty="0"/>
              <a:t> </a:t>
            </a:r>
            <a:r>
              <a:rPr lang="en-US" sz="3600" u="sng" dirty="0"/>
              <a:t>for more than 2 weeks</a:t>
            </a:r>
            <a:r>
              <a:rPr lang="en-US" sz="3600" dirty="0"/>
              <a:t>. </a:t>
            </a:r>
          </a:p>
          <a:p>
            <a:pPr algn="just" rtl="0">
              <a:buFont typeface="Wingdings" panose="05000000000000000000" pitchFamily="2" charset="2"/>
              <a:buChar char="q"/>
            </a:pPr>
            <a:r>
              <a:rPr lang="en-US" sz="3600" dirty="0"/>
              <a:t>The </a:t>
            </a:r>
            <a:r>
              <a:rPr lang="en-US" sz="3600" dirty="0">
                <a:solidFill>
                  <a:srgbClr val="FF00FF"/>
                </a:solidFill>
              </a:rPr>
              <a:t>newborn</a:t>
            </a:r>
            <a:r>
              <a:rPr lang="en-US" sz="3600" dirty="0"/>
              <a:t> have </a:t>
            </a:r>
            <a:r>
              <a:rPr lang="en-US" sz="3600" dirty="0">
                <a:solidFill>
                  <a:srgbClr val="FF3300"/>
                </a:solidFill>
              </a:rPr>
              <a:t>higher bilirubin concentration</a:t>
            </a:r>
            <a:r>
              <a:rPr lang="en-US" sz="3600" dirty="0"/>
              <a:t> than </a:t>
            </a:r>
            <a:r>
              <a:rPr lang="en-US" sz="3600" dirty="0">
                <a:solidFill>
                  <a:srgbClr val="FF00FF"/>
                </a:solidFill>
              </a:rPr>
              <a:t>adult</a:t>
            </a:r>
            <a:r>
              <a:rPr lang="en-US" sz="3600" dirty="0"/>
              <a:t> because of the </a:t>
            </a:r>
            <a:r>
              <a:rPr lang="en-US" sz="3600" dirty="0">
                <a:solidFill>
                  <a:srgbClr val="008000"/>
                </a:solidFill>
              </a:rPr>
              <a:t>hemolysis occurring during birth</a:t>
            </a:r>
            <a:r>
              <a:rPr lang="en-US" sz="3600" dirty="0"/>
              <a:t> as well as the </a:t>
            </a:r>
            <a:r>
              <a:rPr lang="en-US" sz="3600" dirty="0">
                <a:solidFill>
                  <a:srgbClr val="008000"/>
                </a:solidFill>
              </a:rPr>
              <a:t>infant’s immature liver</a:t>
            </a:r>
            <a:r>
              <a:rPr lang="en-US" sz="3600" dirty="0"/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640"/>
            <a:ext cx="8229600" cy="6552727"/>
          </a:xfrm>
        </p:spPr>
        <p:txBody>
          <a:bodyPr/>
          <a:lstStyle/>
          <a:p>
            <a:pPr algn="just" rtl="0">
              <a:buFont typeface="Wingdings" panose="05000000000000000000" pitchFamily="2" charset="2"/>
              <a:buChar char="q"/>
            </a:pPr>
            <a:r>
              <a:rPr lang="en-US" sz="2800" u="sng" dirty="0">
                <a:solidFill>
                  <a:srgbClr val="008000"/>
                </a:solidFill>
              </a:rPr>
              <a:t>Newborn infants, </a:t>
            </a:r>
            <a:r>
              <a:rPr lang="en-US" sz="2800" dirty="0"/>
              <a:t>particularly </a:t>
            </a:r>
            <a:r>
              <a:rPr lang="en-US" sz="2800" u="sng" dirty="0">
                <a:solidFill>
                  <a:srgbClr val="008000"/>
                </a:solidFill>
              </a:rPr>
              <a:t>premature babies</a:t>
            </a:r>
            <a:r>
              <a:rPr lang="en-US" sz="2800" dirty="0"/>
              <a:t>, often accumulate bilirubin because the activity of </a:t>
            </a:r>
            <a:r>
              <a:rPr lang="en-US" sz="2800" u="sng" dirty="0">
                <a:solidFill>
                  <a:srgbClr val="FF00FF"/>
                </a:solidFill>
              </a:rPr>
              <a:t>hepatic bilirubin </a:t>
            </a:r>
            <a:r>
              <a:rPr lang="en-US" sz="2800" u="sng" dirty="0" err="1">
                <a:solidFill>
                  <a:srgbClr val="FF00FF"/>
                </a:solidFill>
              </a:rPr>
              <a:t>glucuronyl</a:t>
            </a:r>
            <a:r>
              <a:rPr lang="en-US" sz="2800" u="sng" dirty="0">
                <a:solidFill>
                  <a:srgbClr val="FF00FF"/>
                </a:solidFill>
              </a:rPr>
              <a:t> transferase</a:t>
            </a:r>
            <a:r>
              <a:rPr lang="en-US" sz="2800" dirty="0">
                <a:solidFill>
                  <a:srgbClr val="FF00FF"/>
                </a:solidFill>
              </a:rPr>
              <a:t> </a:t>
            </a:r>
            <a:r>
              <a:rPr lang="en-US" sz="2800" u="sng" dirty="0">
                <a:solidFill>
                  <a:srgbClr val="008000"/>
                </a:solidFill>
              </a:rPr>
              <a:t>is low at birth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FF00FF"/>
                </a:solidFill>
              </a:rPr>
              <a:t>reaches adult levels in about </a:t>
            </a:r>
            <a:r>
              <a:rPr lang="en-US" sz="2800" dirty="0">
                <a:solidFill>
                  <a:srgbClr val="0000FF"/>
                </a:solidFill>
              </a:rPr>
              <a:t>two weeks.</a:t>
            </a:r>
          </a:p>
          <a:p>
            <a:pPr algn="just" rtl="0">
              <a:buFont typeface="Wingdings" panose="05000000000000000000" pitchFamily="2" charset="2"/>
              <a:buChar char="q"/>
            </a:pPr>
            <a:r>
              <a:rPr lang="en-US" sz="2800" dirty="0"/>
              <a:t>Elevated bilirubin, in excess of the binding capacity of albumin, can </a:t>
            </a:r>
            <a:r>
              <a:rPr lang="en-US" sz="2800" dirty="0">
                <a:solidFill>
                  <a:srgbClr val="FF0000"/>
                </a:solidFill>
              </a:rPr>
              <a:t>diffuse</a:t>
            </a:r>
            <a:r>
              <a:rPr lang="en-US" sz="2800" dirty="0"/>
              <a:t> into the basal ganglia and cause </a:t>
            </a:r>
            <a:r>
              <a:rPr lang="en-US" sz="2800" dirty="0">
                <a:solidFill>
                  <a:srgbClr val="0000FF"/>
                </a:solidFill>
              </a:rPr>
              <a:t>toxic encephalopathy. </a:t>
            </a:r>
          </a:p>
          <a:p>
            <a:pPr algn="l" rtl="0"/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850" y="3789040"/>
            <a:ext cx="2400300" cy="28479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Neonatal jaundice</a:t>
            </a:r>
          </a:p>
        </p:txBody>
      </p:sp>
      <p:pic>
        <p:nvPicPr>
          <p:cNvPr id="675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68538" y="1268413"/>
            <a:ext cx="4248150" cy="518477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551332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  <a:solidFill>
            <a:srgbClr val="FFFF00"/>
          </a:solidFill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800" dirty="0">
                <a:solidFill>
                  <a:srgbClr val="FF3300"/>
                </a:solidFill>
              </a:rPr>
              <a:t>Cause:</a:t>
            </a:r>
          </a:p>
          <a:p>
            <a:pPr algn="just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</a:rPr>
              <a:t>Before birth </a:t>
            </a:r>
            <a:r>
              <a:rPr lang="en-US" sz="2800" dirty="0"/>
              <a:t>the </a:t>
            </a:r>
            <a:r>
              <a:rPr lang="en-US" sz="2800" dirty="0">
                <a:solidFill>
                  <a:srgbClr val="008000"/>
                </a:solidFill>
              </a:rPr>
              <a:t>fetus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8000"/>
                </a:solidFill>
              </a:rPr>
              <a:t>depend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8000"/>
                </a:solidFill>
              </a:rPr>
              <a:t>on</a:t>
            </a:r>
            <a:r>
              <a:rPr lang="en-US" sz="2800" dirty="0"/>
              <a:t> the </a:t>
            </a:r>
            <a:r>
              <a:rPr lang="en-US" sz="2800" dirty="0">
                <a:solidFill>
                  <a:srgbClr val="008000"/>
                </a:solidFill>
              </a:rPr>
              <a:t>mother’s liver</a:t>
            </a:r>
            <a:r>
              <a:rPr lang="en-US" sz="2800" dirty="0"/>
              <a:t> to perform the </a:t>
            </a:r>
            <a:r>
              <a:rPr lang="en-US" sz="2800" dirty="0">
                <a:solidFill>
                  <a:srgbClr val="008000"/>
                </a:solidFill>
              </a:rPr>
              <a:t>necessary functions</a:t>
            </a:r>
            <a:r>
              <a:rPr lang="en-US" sz="2800" dirty="0"/>
              <a:t>. </a:t>
            </a:r>
          </a:p>
          <a:p>
            <a:pPr algn="just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/>
              <a:t>The </a:t>
            </a:r>
            <a:r>
              <a:rPr lang="en-US" sz="2800" dirty="0">
                <a:solidFill>
                  <a:srgbClr val="0000FF"/>
                </a:solidFill>
              </a:rPr>
              <a:t>enzymes</a:t>
            </a:r>
            <a:r>
              <a:rPr lang="en-US" sz="2800" dirty="0"/>
              <a:t> necessary for metabolism and conjugation are </a:t>
            </a:r>
            <a:r>
              <a:rPr lang="en-US" sz="2800" dirty="0">
                <a:solidFill>
                  <a:srgbClr val="00B050"/>
                </a:solidFill>
              </a:rPr>
              <a:t>not present in sufficient concentrations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B050"/>
                </a:solidFill>
              </a:rPr>
              <a:t>at birth</a:t>
            </a:r>
            <a:r>
              <a:rPr lang="en-US" sz="2800" dirty="0"/>
              <a:t> and do not function efficiently for a </a:t>
            </a:r>
            <a:r>
              <a:rPr lang="en-US" sz="2800" u="sng" dirty="0">
                <a:solidFill>
                  <a:srgbClr val="0000FF"/>
                </a:solidFill>
              </a:rPr>
              <a:t>few days later</a:t>
            </a:r>
            <a:r>
              <a:rPr lang="en-US" sz="2800" dirty="0"/>
              <a:t>. </a:t>
            </a:r>
          </a:p>
          <a:p>
            <a:pPr algn="just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>
                <a:solidFill>
                  <a:srgbClr val="C00000"/>
                </a:solidFill>
              </a:rPr>
              <a:t>These two conditions</a:t>
            </a:r>
            <a:r>
              <a:rPr lang="en-US" sz="2800" dirty="0"/>
              <a:t>, as well as an </a:t>
            </a:r>
            <a:r>
              <a:rPr lang="en-US" sz="2800" dirty="0">
                <a:solidFill>
                  <a:srgbClr val="008000"/>
                </a:solidFill>
              </a:rPr>
              <a:t>increased</a:t>
            </a:r>
            <a:r>
              <a:rPr lang="en-US" sz="2800" dirty="0">
                <a:solidFill>
                  <a:srgbClr val="00B050"/>
                </a:solidFill>
              </a:rPr>
              <a:t> rate of absorption of unconjugated bilirubin from the infant’s intestinal tract,</a:t>
            </a:r>
            <a:r>
              <a:rPr lang="en-US" sz="2800" dirty="0"/>
              <a:t> often cause </a:t>
            </a:r>
            <a:r>
              <a:rPr lang="en-US" sz="2800" dirty="0">
                <a:solidFill>
                  <a:srgbClr val="FF0000"/>
                </a:solidFill>
              </a:rPr>
              <a:t>bilirubin levels to rise to 10 mg/</a:t>
            </a:r>
            <a:r>
              <a:rPr lang="en-US" sz="2800" dirty="0" err="1">
                <a:solidFill>
                  <a:srgbClr val="FF0000"/>
                </a:solidFill>
              </a:rPr>
              <a:t>dL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pPr algn="just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u="sng" dirty="0"/>
              <a:t>Medical treatment </a:t>
            </a:r>
            <a:r>
              <a:rPr lang="en-US" sz="2800" dirty="0"/>
              <a:t>to help the removal of excess bilirubin and to prevent the development of </a:t>
            </a:r>
            <a:r>
              <a:rPr lang="en-US" sz="2800" b="1" i="1" dirty="0">
                <a:solidFill>
                  <a:srgbClr val="0066FF"/>
                </a:solidFill>
              </a:rPr>
              <a:t>kernicterus</a:t>
            </a:r>
            <a:r>
              <a:rPr lang="en-US" sz="2800" b="1" i="1" dirty="0">
                <a:solidFill>
                  <a:srgbClr val="FF00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337300"/>
          </a:xfrm>
        </p:spPr>
        <p:txBody>
          <a:bodyPr/>
          <a:lstStyle/>
          <a:p>
            <a:pPr marL="0" indent="0" algn="just" rtl="0">
              <a:lnSpc>
                <a:spcPct val="90000"/>
              </a:lnSpc>
              <a:buNone/>
            </a:pPr>
            <a:r>
              <a:rPr lang="en-US" sz="2800" dirty="0"/>
              <a:t> </a:t>
            </a:r>
            <a:r>
              <a:rPr lang="en-US" sz="2800" b="1" dirty="0">
                <a:solidFill>
                  <a:srgbClr val="0000FF"/>
                </a:solidFill>
              </a:rPr>
              <a:t>Kernicterus:</a:t>
            </a:r>
          </a:p>
          <a:p>
            <a:pPr algn="just" rt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00FF"/>
                </a:solidFill>
              </a:rPr>
              <a:t>It</a:t>
            </a:r>
            <a:r>
              <a:rPr lang="en-US" sz="2800" b="1" dirty="0"/>
              <a:t> </a:t>
            </a:r>
            <a:r>
              <a:rPr lang="en-US" sz="2800" dirty="0"/>
              <a:t>is the </a:t>
            </a:r>
            <a:r>
              <a:rPr lang="en-US" sz="2800" dirty="0">
                <a:solidFill>
                  <a:srgbClr val="FF00FF"/>
                </a:solidFill>
              </a:rPr>
              <a:t>deposition of unconjugated bilirubin</a:t>
            </a:r>
            <a:r>
              <a:rPr lang="en-US" sz="2800" dirty="0"/>
              <a:t> in the </a:t>
            </a:r>
            <a:r>
              <a:rPr lang="en-US" sz="2800" dirty="0">
                <a:solidFill>
                  <a:srgbClr val="FF00FF"/>
                </a:solidFill>
              </a:rPr>
              <a:t>central nervous system</a:t>
            </a:r>
            <a:r>
              <a:rPr lang="en-US" sz="2800" dirty="0"/>
              <a:t> that may cause </a:t>
            </a:r>
            <a:r>
              <a:rPr lang="en-US" sz="2800" dirty="0">
                <a:solidFill>
                  <a:srgbClr val="008000"/>
                </a:solidFill>
              </a:rPr>
              <a:t>severe neurologic damage.</a:t>
            </a:r>
          </a:p>
          <a:p>
            <a:pPr algn="just" rt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u="sng" dirty="0">
                <a:solidFill>
                  <a:srgbClr val="0000FF"/>
                </a:solidFill>
              </a:rPr>
              <a:t>Several pathologic conditions cause these symptoms to continue </a:t>
            </a:r>
            <a:r>
              <a:rPr lang="en-US" sz="2800" u="sng" dirty="0">
                <a:solidFill>
                  <a:srgbClr val="FF00FF"/>
                </a:solidFill>
              </a:rPr>
              <a:t>such as: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800" dirty="0" err="1"/>
              <a:t>Biliary</a:t>
            </a:r>
            <a:r>
              <a:rPr lang="en-US" sz="2800" dirty="0"/>
              <a:t> </a:t>
            </a:r>
            <a:r>
              <a:rPr lang="en-US" sz="2800" dirty="0" err="1"/>
              <a:t>atresia</a:t>
            </a:r>
            <a:r>
              <a:rPr lang="en-US" sz="2800" dirty="0"/>
              <a:t>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800" dirty="0"/>
              <a:t>ABO blood group system (is used to represent the presence of one, both, or neither of the A and B </a:t>
            </a:r>
            <a:r>
              <a:rPr lang="en-US" sz="2800" dirty="0">
                <a:hlinkClick r:id="rId3" tooltip="Antigen"/>
              </a:rPr>
              <a:t>antigens</a:t>
            </a:r>
            <a:r>
              <a:rPr lang="en-US" sz="2800" dirty="0"/>
              <a:t> on </a:t>
            </a:r>
            <a:r>
              <a:rPr lang="en-US" sz="2800" dirty="0">
                <a:hlinkClick r:id="rId4" tooltip="Erythrocyte"/>
              </a:rPr>
              <a:t>erythrocytes</a:t>
            </a:r>
            <a:r>
              <a:rPr lang="en-US" sz="2800" dirty="0"/>
              <a:t>).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800" dirty="0"/>
              <a:t> </a:t>
            </a:r>
            <a:r>
              <a:rPr lang="en-US" sz="2800" dirty="0" err="1"/>
              <a:t>Rh</a:t>
            </a:r>
            <a:r>
              <a:rPr lang="en-US" sz="2800" dirty="0"/>
              <a:t> incompatibility.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800" dirty="0"/>
              <a:t>Septicemia.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800" dirty="0"/>
              <a:t>Neonatal hepatitis.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800" dirty="0"/>
              <a:t>Inherited metabolic liver diseases.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800" dirty="0"/>
              <a:t>	</a:t>
            </a:r>
            <a:endParaRPr lang="en-US" sz="1600" dirty="0"/>
          </a:p>
          <a:p>
            <a:pPr algn="just" rtl="0"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algn="l" rtl="0">
              <a:buFontTx/>
              <a:buNone/>
            </a:pPr>
            <a:r>
              <a:rPr lang="en-US" sz="2800" b="1" dirty="0">
                <a:solidFill>
                  <a:srgbClr val="FF00FF"/>
                </a:solidFill>
              </a:rPr>
              <a:t>Treatment: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2800" dirty="0"/>
              <a:t> Administration of </a:t>
            </a:r>
            <a:r>
              <a:rPr lang="en-US" sz="2800" dirty="0">
                <a:solidFill>
                  <a:srgbClr val="0000FF"/>
                </a:solidFill>
              </a:rPr>
              <a:t>Phenobarbital</a:t>
            </a:r>
            <a:r>
              <a:rPr lang="en-US" sz="2800" dirty="0"/>
              <a:t> to induce enzyme activity or </a:t>
            </a:r>
            <a:r>
              <a:rPr lang="en-US" sz="2800" dirty="0">
                <a:solidFill>
                  <a:srgbClr val="0000FF"/>
                </a:solidFill>
              </a:rPr>
              <a:t>phototherapy with monochromatic blue light</a:t>
            </a:r>
            <a:r>
              <a:rPr lang="en-US" sz="2800" dirty="0"/>
              <a:t> to cause the </a:t>
            </a:r>
            <a:r>
              <a:rPr lang="en-US" sz="2800" dirty="0">
                <a:solidFill>
                  <a:srgbClr val="008000"/>
                </a:solidFill>
              </a:rPr>
              <a:t>oxidation of bilirubin to </a:t>
            </a:r>
            <a:r>
              <a:rPr lang="en-US" sz="2800" dirty="0">
                <a:solidFill>
                  <a:srgbClr val="C00000"/>
                </a:solidFill>
              </a:rPr>
              <a:t>more soluble end products </a:t>
            </a:r>
            <a:r>
              <a:rPr lang="en-US" sz="2800" dirty="0">
                <a:solidFill>
                  <a:srgbClr val="008000"/>
                </a:solidFill>
              </a:rPr>
              <a:t>and enhance the renal excretion of the bilirubin</a:t>
            </a:r>
            <a:r>
              <a:rPr lang="en-US" sz="2800" dirty="0"/>
              <a:t>.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2800" dirty="0"/>
              <a:t>Thus, newborns with markedly elevated bilirubin levels are treated with </a:t>
            </a:r>
            <a:r>
              <a:rPr lang="en-US" sz="2800" dirty="0">
                <a:solidFill>
                  <a:srgbClr val="FF00FF"/>
                </a:solidFill>
              </a:rPr>
              <a:t>blue fluorescent light</a:t>
            </a:r>
            <a:r>
              <a:rPr lang="en-US" sz="2800" dirty="0"/>
              <a:t>, which </a:t>
            </a:r>
            <a:r>
              <a:rPr lang="en-US" sz="2800" u="sng" dirty="0">
                <a:solidFill>
                  <a:srgbClr val="C00000"/>
                </a:solidFill>
              </a:rPr>
              <a:t>converts bilirubin to more polar</a:t>
            </a:r>
            <a:r>
              <a:rPr lang="en-US" sz="2800" dirty="0"/>
              <a:t> and, hence, </a:t>
            </a:r>
            <a:r>
              <a:rPr lang="en-US" sz="2800" u="sng" dirty="0">
                <a:solidFill>
                  <a:srgbClr val="C00000"/>
                </a:solidFill>
              </a:rPr>
              <a:t>water-soluble isomers.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2800" dirty="0"/>
              <a:t> These </a:t>
            </a:r>
            <a:r>
              <a:rPr lang="en-US" sz="2800" dirty="0" err="1">
                <a:solidFill>
                  <a:srgbClr val="C00000"/>
                </a:solidFill>
              </a:rPr>
              <a:t>photoisomers</a:t>
            </a:r>
            <a:r>
              <a:rPr lang="en-US" sz="2800" dirty="0"/>
              <a:t> can be </a:t>
            </a:r>
            <a:r>
              <a:rPr lang="en-US" sz="2800" dirty="0">
                <a:solidFill>
                  <a:srgbClr val="008000"/>
                </a:solidFill>
              </a:rPr>
              <a:t>excreted into the bile without conjugation to </a:t>
            </a:r>
            <a:r>
              <a:rPr lang="en-US" sz="2800" dirty="0" err="1">
                <a:solidFill>
                  <a:srgbClr val="008000"/>
                </a:solidFill>
              </a:rPr>
              <a:t>glucuronic</a:t>
            </a:r>
            <a:r>
              <a:rPr lang="en-US" sz="2800" dirty="0">
                <a:solidFill>
                  <a:srgbClr val="008000"/>
                </a:solidFill>
              </a:rPr>
              <a:t> acid.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Neonatal jaundice light treatment</a:t>
            </a:r>
            <a:br>
              <a:rPr lang="en-US" b="1" dirty="0">
                <a:solidFill>
                  <a:srgbClr val="FF0000"/>
                </a:solidFill>
              </a:rPr>
            </a:br>
            <a:endParaRPr lang="ar-EG" dirty="0"/>
          </a:p>
        </p:txBody>
      </p:sp>
      <p:pic>
        <p:nvPicPr>
          <p:cNvPr id="9" name="Picture 3" descr="jaundic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1622" y="2276872"/>
            <a:ext cx="3736468" cy="2520751"/>
          </a:xfrm>
          <a:prstGeom prst="rect">
            <a:avLst/>
          </a:prstGeom>
          <a:noFill/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355976" y="1600201"/>
            <a:ext cx="4330824" cy="3826227"/>
          </a:xfrm>
        </p:spPr>
        <p:txBody>
          <a:bodyPr/>
          <a:lstStyle/>
          <a:p>
            <a:pPr marL="0" indent="0">
              <a:buNone/>
            </a:pPr>
            <a:endParaRPr lang="ar-EG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59632" y="1600201"/>
            <a:ext cx="2873280" cy="382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06158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algn="ctr" rtl="0">
              <a:lnSpc>
                <a:spcPct val="90000"/>
              </a:lnSpc>
              <a:buFontTx/>
              <a:buNone/>
            </a:pPr>
            <a:endParaRPr lang="en-US" b="1" dirty="0">
              <a:solidFill>
                <a:srgbClr val="008000"/>
              </a:solidFill>
            </a:endParaRPr>
          </a:p>
          <a:p>
            <a:pPr algn="ctr" rtl="0">
              <a:lnSpc>
                <a:spcPct val="90000"/>
              </a:lnSpc>
              <a:buFontTx/>
              <a:buNone/>
            </a:pPr>
            <a:endParaRPr lang="en-US" b="1" dirty="0">
              <a:solidFill>
                <a:srgbClr val="008000"/>
              </a:solidFill>
            </a:endParaRPr>
          </a:p>
          <a:p>
            <a:pPr algn="ctr" rtl="0">
              <a:lnSpc>
                <a:spcPct val="90000"/>
              </a:lnSpc>
              <a:buFontTx/>
              <a:buNone/>
            </a:pPr>
            <a:endParaRPr lang="en-US" b="1" dirty="0">
              <a:solidFill>
                <a:srgbClr val="008000"/>
              </a:solidFill>
            </a:endParaRPr>
          </a:p>
          <a:p>
            <a:pPr algn="ctr" rtl="0">
              <a:lnSpc>
                <a:spcPct val="90000"/>
              </a:lnSpc>
              <a:buFontTx/>
              <a:buNone/>
            </a:pPr>
            <a:endParaRPr lang="en-US" b="1" dirty="0">
              <a:solidFill>
                <a:srgbClr val="008000"/>
              </a:solidFill>
            </a:endParaRPr>
          </a:p>
          <a:p>
            <a:pPr algn="ctr" rtl="0">
              <a:lnSpc>
                <a:spcPct val="90000"/>
              </a:lnSpc>
              <a:buFontTx/>
              <a:buNone/>
            </a:pPr>
            <a:r>
              <a:rPr lang="en-US" sz="9600" b="1" dirty="0">
                <a:solidFill>
                  <a:srgbClr val="FF0066"/>
                </a:solidFill>
              </a:rPr>
              <a:t>JAUNDICE </a:t>
            </a:r>
          </a:p>
          <a:p>
            <a:pPr algn="ctr" rtl="0">
              <a:lnSpc>
                <a:spcPct val="90000"/>
              </a:lnSpc>
              <a:buFontTx/>
              <a:buNone/>
            </a:pPr>
            <a:endParaRPr lang="en-US" sz="60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-1752600" y="0"/>
            <a:ext cx="13314363" cy="8382000"/>
          </a:xfrm>
        </p:spPr>
        <p:txBody>
          <a:bodyPr/>
          <a:lstStyle/>
          <a:p>
            <a:endParaRPr lang="en-US" sz="600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7315200"/>
            <a:ext cx="8229600" cy="76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800"/>
          </a:p>
        </p:txBody>
      </p:sp>
      <p:pic>
        <p:nvPicPr>
          <p:cNvPr id="46085" name="Picture 5" descr="1285633556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066800"/>
            <a:ext cx="6934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BY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968875"/>
          </a:xfrm>
        </p:spPr>
        <p:txBody>
          <a:bodyPr/>
          <a:lstStyle/>
          <a:p>
            <a:pPr algn="ctr" rtl="0">
              <a:buFontTx/>
              <a:buNone/>
            </a:pPr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4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Samy</a:t>
            </a:r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Ali Hussein Aziza</a:t>
            </a:r>
          </a:p>
          <a:p>
            <a:pPr algn="ctr" rtl="0">
              <a:buFontTx/>
              <a:buNone/>
            </a:pPr>
            <a:r>
              <a:rPr lang="en-US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Professor of Biochemistry and Clinical Biochemistry</a:t>
            </a:r>
          </a:p>
          <a:p>
            <a:pPr algn="ctr" rtl="0">
              <a:buFontTx/>
              <a:buNone/>
            </a:pPr>
            <a:r>
              <a:rPr lang="en-US" sz="4400" dirty="0"/>
              <a:t> 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Faculty of Veterinary Medicine,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Moshtohor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Benha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University, Egypt.</a:t>
            </a:r>
          </a:p>
          <a:p>
            <a:pPr algn="ctr" rtl="0"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E.Mail:Samyaziza@yahoo.com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>
              <a:buFontTx/>
              <a:buNone/>
            </a:pPr>
            <a:endParaRPr lang="en-US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647700"/>
          </a:xfrm>
          <a:solidFill>
            <a:srgbClr val="FFFF00"/>
          </a:solidFill>
        </p:spPr>
        <p:txBody>
          <a:bodyPr/>
          <a:lstStyle/>
          <a:p>
            <a:r>
              <a:rPr lang="en-US" sz="4000" b="1" dirty="0">
                <a:solidFill>
                  <a:srgbClr val="008000"/>
                </a:solidFill>
              </a:rPr>
              <a:t>JAUNDICE</a:t>
            </a:r>
            <a:r>
              <a:rPr lang="en-US" sz="4000" dirty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908050"/>
            <a:ext cx="8569325" cy="5661025"/>
          </a:xfrm>
        </p:spPr>
        <p:txBody>
          <a:bodyPr/>
          <a:lstStyle/>
          <a:p>
            <a:pPr algn="just" rtl="0"/>
            <a:r>
              <a:rPr lang="en-US" b="1" dirty="0"/>
              <a:t>	</a:t>
            </a:r>
            <a:r>
              <a:rPr lang="en-US" sz="2800" b="1" dirty="0">
                <a:solidFill>
                  <a:srgbClr val="FF3300"/>
                </a:solidFill>
              </a:rPr>
              <a:t>Jaundice </a:t>
            </a:r>
            <a:r>
              <a:rPr lang="en-US" sz="2800" dirty="0"/>
              <a:t>(also called </a:t>
            </a:r>
            <a:r>
              <a:rPr lang="en-US" sz="2800" b="1" dirty="0">
                <a:solidFill>
                  <a:srgbClr val="FF0000"/>
                </a:solidFill>
              </a:rPr>
              <a:t>icterus</a:t>
            </a:r>
            <a:r>
              <a:rPr lang="en-US" sz="2800" dirty="0"/>
              <a:t>)</a:t>
            </a:r>
            <a:r>
              <a:rPr lang="en-US" sz="2800" b="1" dirty="0"/>
              <a:t> </a:t>
            </a:r>
            <a:r>
              <a:rPr lang="en-US" sz="2800" dirty="0"/>
              <a:t>is a condition characterized by a </a:t>
            </a:r>
            <a:r>
              <a:rPr lang="en-US" sz="2800" b="1" u="sng" dirty="0">
                <a:solidFill>
                  <a:srgbClr val="FFFF00"/>
                </a:solidFill>
              </a:rPr>
              <a:t>yellow</a:t>
            </a:r>
            <a:r>
              <a:rPr lang="en-US" sz="2800" dirty="0">
                <a:solidFill>
                  <a:srgbClr val="FFCC00"/>
                </a:solidFill>
              </a:rPr>
              <a:t> </a:t>
            </a:r>
            <a:r>
              <a:rPr lang="en-US" sz="2800" dirty="0"/>
              <a:t>discoloration of the </a:t>
            </a:r>
            <a:r>
              <a:rPr lang="en-US" sz="2800" dirty="0">
                <a:solidFill>
                  <a:srgbClr val="00B050"/>
                </a:solidFill>
              </a:rPr>
              <a:t>skin, sclera (whites of the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B050"/>
                </a:solidFill>
              </a:rPr>
              <a:t>eyes), and mucous membranes. </a:t>
            </a:r>
            <a:r>
              <a:rPr lang="en-US" sz="2800" dirty="0"/>
              <a:t>It caused by deposition of bilirubin secondary to increased bilirubin levels in the circulation.</a:t>
            </a:r>
          </a:p>
          <a:p>
            <a:pPr algn="just" rtl="0"/>
            <a:r>
              <a:rPr lang="en-US" dirty="0"/>
              <a:t> </a:t>
            </a:r>
          </a:p>
          <a:p>
            <a:pPr algn="l" rtl="0"/>
            <a:endParaRPr lang="en-US" dirty="0"/>
          </a:p>
          <a:p>
            <a:pPr rtl="0"/>
            <a:endParaRPr lang="en-US" dirty="0"/>
          </a:p>
          <a:p>
            <a:pPr rtl="0"/>
            <a:r>
              <a:rPr lang="en-US" dirty="0"/>
              <a:t>	</a:t>
            </a:r>
          </a:p>
        </p:txBody>
      </p:sp>
      <p:pic>
        <p:nvPicPr>
          <p:cNvPr id="2054" name="Picture 6" descr="imgJaundi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5960" y="3356993"/>
            <a:ext cx="3634032" cy="259675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6876" y="3356992"/>
            <a:ext cx="3756300" cy="243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632"/>
            <a:ext cx="8229600" cy="6480720"/>
          </a:xfrm>
        </p:spPr>
        <p:txBody>
          <a:bodyPr/>
          <a:lstStyle/>
          <a:p>
            <a:pPr algn="just" rtl="0">
              <a:buFont typeface="Wingdings" pitchFamily="2" charset="2"/>
              <a:buChar char="Ø"/>
            </a:pPr>
            <a:endParaRPr lang="en-US" dirty="0"/>
          </a:p>
          <a:p>
            <a:pPr algn="just" rtl="0">
              <a:buFont typeface="Wingdings" pitchFamily="2" charset="2"/>
              <a:buChar char="Ø"/>
            </a:pPr>
            <a:endParaRPr lang="en-US" dirty="0"/>
          </a:p>
          <a:p>
            <a:pPr algn="just" rtl="0">
              <a:buFont typeface="Wingdings" pitchFamily="2" charset="2"/>
              <a:buChar char="Ø"/>
            </a:pPr>
            <a:endParaRPr lang="en-US" dirty="0"/>
          </a:p>
          <a:p>
            <a:pPr algn="just" rtl="0">
              <a:buFont typeface="Wingdings" pitchFamily="2" charset="2"/>
              <a:buChar char="Ø"/>
            </a:pPr>
            <a:endParaRPr lang="en-US" dirty="0"/>
          </a:p>
          <a:p>
            <a:pPr algn="just" rtl="0">
              <a:buFont typeface="Wingdings" pitchFamily="2" charset="2"/>
              <a:buChar char="Ø"/>
            </a:pPr>
            <a:endParaRPr lang="en-US" dirty="0"/>
          </a:p>
          <a:p>
            <a:pPr algn="just" rtl="0">
              <a:buFont typeface="Wingdings" pitchFamily="2" charset="2"/>
              <a:buChar char="Ø"/>
            </a:pPr>
            <a:r>
              <a:rPr lang="en-US" dirty="0"/>
              <a:t>It can be caused by other yellow substances such as </a:t>
            </a:r>
            <a:r>
              <a:rPr lang="en-US" dirty="0">
                <a:solidFill>
                  <a:srgbClr val="FF3300"/>
                </a:solidFill>
              </a:rPr>
              <a:t>carotene or certain drugs.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dirty="0"/>
              <a:t>	</a:t>
            </a:r>
            <a:r>
              <a:rPr lang="en-US" u="sng" dirty="0">
                <a:solidFill>
                  <a:srgbClr val="FF0000"/>
                </a:solidFill>
              </a:rPr>
              <a:t>Conjugated bilirubin </a:t>
            </a:r>
            <a:r>
              <a:rPr lang="en-US" dirty="0">
                <a:solidFill>
                  <a:srgbClr val="0000FF"/>
                </a:solidFill>
              </a:rPr>
              <a:t>causes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more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jaundice</a:t>
            </a:r>
            <a:r>
              <a:rPr lang="en-US" dirty="0"/>
              <a:t> than </a:t>
            </a:r>
            <a:r>
              <a:rPr lang="en-US" dirty="0">
                <a:solidFill>
                  <a:srgbClr val="00B050"/>
                </a:solidFill>
              </a:rPr>
              <a:t>unconjugated bilirubin </a:t>
            </a:r>
            <a:r>
              <a:rPr lang="en-US" dirty="0"/>
              <a:t>because of its </a:t>
            </a:r>
            <a:r>
              <a:rPr lang="en-US" dirty="0">
                <a:solidFill>
                  <a:srgbClr val="FF00FF"/>
                </a:solidFill>
              </a:rPr>
              <a:t>easier absorption into tissues</a:t>
            </a:r>
            <a:r>
              <a:rPr lang="en-US" dirty="0"/>
              <a:t> and </a:t>
            </a:r>
            <a:r>
              <a:rPr lang="en-US" dirty="0">
                <a:solidFill>
                  <a:srgbClr val="FF00FF"/>
                </a:solidFill>
              </a:rPr>
              <a:t>higher water solubility.</a:t>
            </a:r>
          </a:p>
          <a:p>
            <a:pPr algn="just" rtl="0">
              <a:buFont typeface="Wingdings" pitchFamily="2" charset="2"/>
              <a:buChar char="Ø"/>
            </a:pPr>
            <a:endParaRPr lang="en-US" dirty="0">
              <a:solidFill>
                <a:srgbClr val="FF3300"/>
              </a:solidFill>
            </a:endParaRPr>
          </a:p>
          <a:p>
            <a:pPr algn="l" rtl="0"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9792" y="259480"/>
            <a:ext cx="3240360" cy="249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Types of jaundice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 rtl="0">
              <a:buFontTx/>
              <a:buNone/>
            </a:pPr>
            <a:r>
              <a:rPr lang="en-US" dirty="0">
                <a:solidFill>
                  <a:srgbClr val="FF0066"/>
                </a:solidFill>
              </a:rPr>
              <a:t>Jaundice can be classified into three major forms: </a:t>
            </a:r>
          </a:p>
          <a:p>
            <a:pPr marL="609600" indent="-609600" algn="l" rtl="0">
              <a:buFontTx/>
              <a:buAutoNum type="alphaUcPeriod"/>
            </a:pPr>
            <a:r>
              <a:rPr lang="en-US" b="1" dirty="0"/>
              <a:t>Hemolytic jaundice (</a:t>
            </a:r>
            <a:r>
              <a:rPr lang="en-US" dirty="0" err="1">
                <a:solidFill>
                  <a:srgbClr val="FF00FF"/>
                </a:solidFill>
              </a:rPr>
              <a:t>prehepatic</a:t>
            </a:r>
            <a:r>
              <a:rPr lang="en-US" b="1" dirty="0"/>
              <a:t>).</a:t>
            </a:r>
            <a:r>
              <a:rPr lang="en-US" dirty="0"/>
              <a:t> </a:t>
            </a:r>
          </a:p>
          <a:p>
            <a:pPr marL="609600" indent="-609600" algn="l" rtl="0">
              <a:buFontTx/>
              <a:buAutoNum type="alphaUcPeriod"/>
            </a:pPr>
            <a:r>
              <a:rPr lang="en-US" b="1" dirty="0"/>
              <a:t>Hepatocellular jaundice (</a:t>
            </a:r>
            <a:r>
              <a:rPr lang="en-US" dirty="0">
                <a:solidFill>
                  <a:srgbClr val="008000"/>
                </a:solidFill>
              </a:rPr>
              <a:t>Hepatic).</a:t>
            </a:r>
            <a:endParaRPr lang="en-US" b="1" dirty="0"/>
          </a:p>
          <a:p>
            <a:pPr marL="609600" indent="-609600" algn="l" rtl="0">
              <a:buFontTx/>
              <a:buAutoNum type="alphaUcPeriod"/>
            </a:pPr>
            <a:r>
              <a:rPr lang="en-US" b="1" dirty="0"/>
              <a:t>Obstructive jaundice (</a:t>
            </a:r>
            <a:r>
              <a:rPr lang="en-US" dirty="0" err="1">
                <a:solidFill>
                  <a:srgbClr val="0066FF"/>
                </a:solidFill>
              </a:rPr>
              <a:t>Posthepatic</a:t>
            </a:r>
            <a:r>
              <a:rPr lang="en-US" dirty="0">
                <a:solidFill>
                  <a:srgbClr val="0066FF"/>
                </a:solidFill>
              </a:rPr>
              <a:t>).</a:t>
            </a:r>
          </a:p>
          <a:p>
            <a:pPr algn="just" rtl="0">
              <a:buFont typeface="Wingdings" panose="05000000000000000000" pitchFamily="2" charset="2"/>
              <a:buChar char="Ø"/>
            </a:pPr>
            <a:r>
              <a:rPr lang="en-US" dirty="0"/>
              <a:t>	In both </a:t>
            </a:r>
            <a:r>
              <a:rPr lang="en-US" dirty="0" err="1">
                <a:solidFill>
                  <a:srgbClr val="FF00FF"/>
                </a:solidFill>
              </a:rPr>
              <a:t>prehepatic</a:t>
            </a:r>
            <a:r>
              <a:rPr lang="en-US" dirty="0"/>
              <a:t> and </a:t>
            </a:r>
            <a:r>
              <a:rPr lang="en-US" dirty="0" err="1">
                <a:solidFill>
                  <a:srgbClr val="0066FF"/>
                </a:solidFill>
              </a:rPr>
              <a:t>posthepatic</a:t>
            </a:r>
            <a:r>
              <a:rPr lang="en-US" dirty="0"/>
              <a:t>  </a:t>
            </a:r>
            <a:r>
              <a:rPr lang="en-US" dirty="0">
                <a:solidFill>
                  <a:srgbClr val="00B050"/>
                </a:solidFill>
              </a:rPr>
              <a:t>jaundice</a:t>
            </a:r>
            <a:r>
              <a:rPr lang="en-US" dirty="0"/>
              <a:t>, </a:t>
            </a:r>
            <a:r>
              <a:rPr lang="en-US" u="sng" dirty="0">
                <a:solidFill>
                  <a:srgbClr val="FF0066"/>
                </a:solidFill>
              </a:rPr>
              <a:t>the function of the liver itself is not impaired.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dirty="0">
                <a:solidFill>
                  <a:srgbClr val="FF0066"/>
                </a:solidFill>
              </a:rPr>
              <a:t>I. Hemolytic jaundice (</a:t>
            </a:r>
            <a:r>
              <a:rPr lang="en-US" b="1" dirty="0" err="1">
                <a:solidFill>
                  <a:srgbClr val="FF0066"/>
                </a:solidFill>
              </a:rPr>
              <a:t>Prehepatic</a:t>
            </a:r>
            <a:r>
              <a:rPr lang="en-US" b="1" dirty="0">
                <a:solidFill>
                  <a:srgbClr val="FF0066"/>
                </a:solidFill>
              </a:rPr>
              <a:t>)</a:t>
            </a:r>
            <a:r>
              <a:rPr lang="en-US" sz="4000" dirty="0"/>
              <a:t>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435975" cy="4997450"/>
          </a:xfrm>
        </p:spPr>
        <p:txBody>
          <a:bodyPr/>
          <a:lstStyle/>
          <a:p>
            <a:pPr algn="just" rtl="0">
              <a:buFont typeface="Wingdings" panose="05000000000000000000" pitchFamily="2" charset="2"/>
              <a:buChar char="Ø"/>
            </a:pPr>
            <a:r>
              <a:rPr lang="en-US" dirty="0"/>
              <a:t>The liver has the capacity to </a:t>
            </a:r>
            <a:r>
              <a:rPr lang="en-US" dirty="0">
                <a:solidFill>
                  <a:srgbClr val="008000"/>
                </a:solidFill>
              </a:rPr>
              <a:t>conjugate</a:t>
            </a:r>
            <a:r>
              <a:rPr lang="en-US" dirty="0"/>
              <a:t> and </a:t>
            </a:r>
            <a:r>
              <a:rPr lang="en-US" dirty="0">
                <a:solidFill>
                  <a:srgbClr val="008000"/>
                </a:solidFill>
              </a:rPr>
              <a:t>excrete</a:t>
            </a:r>
            <a:r>
              <a:rPr lang="en-US" dirty="0"/>
              <a:t> over </a:t>
            </a:r>
            <a:r>
              <a:rPr lang="en-US" dirty="0">
                <a:solidFill>
                  <a:srgbClr val="FF3300"/>
                </a:solidFill>
              </a:rPr>
              <a:t>3000 mg bilirubin per day</a:t>
            </a:r>
            <a:r>
              <a:rPr lang="en-US" dirty="0"/>
              <a:t>, whereas the normal production of bilirubin is only </a:t>
            </a:r>
            <a:r>
              <a:rPr lang="en-US" dirty="0">
                <a:solidFill>
                  <a:srgbClr val="FF3300"/>
                </a:solidFill>
              </a:rPr>
              <a:t>300 mg/day</a:t>
            </a:r>
            <a:r>
              <a:rPr lang="en-US" dirty="0"/>
              <a:t>. </a:t>
            </a:r>
          </a:p>
          <a:p>
            <a:pPr algn="just" rtl="0">
              <a:buFont typeface="Wingdings" panose="05000000000000000000" pitchFamily="2" charset="2"/>
              <a:buChar char="Ø"/>
            </a:pPr>
            <a:r>
              <a:rPr lang="en-US" dirty="0"/>
              <a:t>This excess capacity allows the liver to respond to increased </a:t>
            </a:r>
            <a:r>
              <a:rPr lang="en-US" dirty="0" err="1"/>
              <a:t>heme</a:t>
            </a:r>
            <a:r>
              <a:rPr lang="en-US" dirty="0"/>
              <a:t> degradation with a corresponding </a:t>
            </a:r>
            <a:r>
              <a:rPr lang="en-US" u="sng" dirty="0"/>
              <a:t>increase in conjugation</a:t>
            </a:r>
            <a:r>
              <a:rPr lang="en-US" dirty="0"/>
              <a:t> and </a:t>
            </a:r>
            <a:r>
              <a:rPr lang="en-US" u="sng" dirty="0"/>
              <a:t>secretion of bilirubin </a:t>
            </a:r>
            <a:r>
              <a:rPr lang="en-US" u="sng" dirty="0" err="1"/>
              <a:t>diglucuronide</a:t>
            </a:r>
            <a:r>
              <a:rPr lang="en-US" u="sng" dirty="0"/>
              <a:t>.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1099</Words>
  <Application>Microsoft Office PowerPoint</Application>
  <PresentationFormat>On-screen Show (4:3)</PresentationFormat>
  <Paragraphs>138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BY</vt:lpstr>
      <vt:lpstr>JAUNDICE </vt:lpstr>
      <vt:lpstr>PowerPoint Presentation</vt:lpstr>
      <vt:lpstr>Types of jaundice</vt:lpstr>
      <vt:lpstr>PowerPoint Presentation</vt:lpstr>
      <vt:lpstr>I. Hemolytic jaundice (Prehepatic) </vt:lpstr>
      <vt:lpstr>PowerPoint Presentation</vt:lpstr>
      <vt:lpstr>PowerPoint Presentation</vt:lpstr>
      <vt:lpstr>PowerPoint Presentation</vt:lpstr>
      <vt:lpstr>PowerPoint Presentation</vt:lpstr>
      <vt:lpstr>II. Hepatocellular jaundice (Hepatic)</vt:lpstr>
      <vt:lpstr>PowerPoint Presentation</vt:lpstr>
      <vt:lpstr>PowerPoint Presentation</vt:lpstr>
      <vt:lpstr>PowerPoint Presentation</vt:lpstr>
      <vt:lpstr>III. Obstructive jaundice (Posthepatic)</vt:lpstr>
      <vt:lpstr>PowerPoint Presentation</vt:lpstr>
      <vt:lpstr>PowerPoint Presentation</vt:lpstr>
      <vt:lpstr>PowerPoint Presentation</vt:lpstr>
      <vt:lpstr>PowerPoint Presentation</vt:lpstr>
      <vt:lpstr>IV-Neonatal jaundice </vt:lpstr>
      <vt:lpstr>PowerPoint Presentation</vt:lpstr>
      <vt:lpstr>Neonatal jaundice</vt:lpstr>
      <vt:lpstr>PowerPoint Presentation</vt:lpstr>
      <vt:lpstr>PowerPoint Presentation</vt:lpstr>
      <vt:lpstr>PowerPoint Presentation</vt:lpstr>
      <vt:lpstr> Neonatal jaundice light treatment </vt:lpstr>
      <vt:lpstr>PowerPoint Presentation</vt:lpstr>
    </vt:vector>
  </TitlesOfParts>
  <Company>&lt;egyptian hak&gt;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JAUNDICE</dc:title>
  <dc:creator>KSA</dc:creator>
  <cp:lastModifiedBy>Hosam Attia</cp:lastModifiedBy>
  <cp:revision>126</cp:revision>
  <dcterms:created xsi:type="dcterms:W3CDTF">2009-10-09T11:59:22Z</dcterms:created>
  <dcterms:modified xsi:type="dcterms:W3CDTF">2020-04-13T11:34:27Z</dcterms:modified>
</cp:coreProperties>
</file>