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CF6B3B4-0659-4313-9246-945DF7420471}" type="datetimeFigureOut">
              <a:rPr lang="en-GB" smtClean="0"/>
              <a:t>14/04/2020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43A84-0BA6-4258-9345-57159A4E3C36}" type="slidenum">
              <a:rPr lang="en-GB" smtClean="0"/>
              <a:t>‹#›</a:t>
            </a:fld>
            <a:endParaRPr lang="en-GB"/>
          </a:p>
        </p:txBody>
      </p:sp>
    </p:spTree>
    <p:extLst>
      <p:ext uri="{BB962C8B-B14F-4D97-AF65-F5344CB8AC3E}">
        <p14:creationId xmlns:p14="http://schemas.microsoft.com/office/powerpoint/2010/main" val="3242673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CF6B3B4-0659-4313-9246-945DF7420471}" type="datetimeFigureOut">
              <a:rPr lang="en-GB" smtClean="0"/>
              <a:t>14/04/2020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43A84-0BA6-4258-9345-57159A4E3C36}" type="slidenum">
              <a:rPr lang="en-GB" smtClean="0"/>
              <a:t>‹#›</a:t>
            </a:fld>
            <a:endParaRPr lang="en-GB"/>
          </a:p>
        </p:txBody>
      </p:sp>
    </p:spTree>
    <p:extLst>
      <p:ext uri="{BB962C8B-B14F-4D97-AF65-F5344CB8AC3E}">
        <p14:creationId xmlns:p14="http://schemas.microsoft.com/office/powerpoint/2010/main" val="3665453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CF6B3B4-0659-4313-9246-945DF7420471}" type="datetimeFigureOut">
              <a:rPr lang="en-GB" smtClean="0"/>
              <a:t>14/04/2020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43A84-0BA6-4258-9345-57159A4E3C36}" type="slidenum">
              <a:rPr lang="en-GB" smtClean="0"/>
              <a:t>‹#›</a:t>
            </a:fld>
            <a:endParaRPr lang="en-GB"/>
          </a:p>
        </p:txBody>
      </p:sp>
    </p:spTree>
    <p:extLst>
      <p:ext uri="{BB962C8B-B14F-4D97-AF65-F5344CB8AC3E}">
        <p14:creationId xmlns:p14="http://schemas.microsoft.com/office/powerpoint/2010/main" val="186387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CF6B3B4-0659-4313-9246-945DF7420471}" type="datetimeFigureOut">
              <a:rPr lang="en-GB" smtClean="0"/>
              <a:t>14/04/2020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43A84-0BA6-4258-9345-57159A4E3C36}" type="slidenum">
              <a:rPr lang="en-GB" smtClean="0"/>
              <a:t>‹#›</a:t>
            </a:fld>
            <a:endParaRPr lang="en-GB"/>
          </a:p>
        </p:txBody>
      </p:sp>
    </p:spTree>
    <p:extLst>
      <p:ext uri="{BB962C8B-B14F-4D97-AF65-F5344CB8AC3E}">
        <p14:creationId xmlns:p14="http://schemas.microsoft.com/office/powerpoint/2010/main" val="1305118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CF6B3B4-0659-4313-9246-945DF7420471}" type="datetimeFigureOut">
              <a:rPr lang="en-GB" smtClean="0"/>
              <a:t>14/04/2020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43A84-0BA6-4258-9345-57159A4E3C36}" type="slidenum">
              <a:rPr lang="en-GB" smtClean="0"/>
              <a:t>‹#›</a:t>
            </a:fld>
            <a:endParaRPr lang="en-GB"/>
          </a:p>
        </p:txBody>
      </p:sp>
    </p:spTree>
    <p:extLst>
      <p:ext uri="{BB962C8B-B14F-4D97-AF65-F5344CB8AC3E}">
        <p14:creationId xmlns:p14="http://schemas.microsoft.com/office/powerpoint/2010/main" val="230531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CF6B3B4-0659-4313-9246-945DF7420471}" type="datetimeFigureOut">
              <a:rPr lang="en-GB" smtClean="0"/>
              <a:t>14/04/2020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F43A84-0BA6-4258-9345-57159A4E3C36}" type="slidenum">
              <a:rPr lang="en-GB" smtClean="0"/>
              <a:t>‹#›</a:t>
            </a:fld>
            <a:endParaRPr lang="en-GB"/>
          </a:p>
        </p:txBody>
      </p:sp>
    </p:spTree>
    <p:extLst>
      <p:ext uri="{BB962C8B-B14F-4D97-AF65-F5344CB8AC3E}">
        <p14:creationId xmlns:p14="http://schemas.microsoft.com/office/powerpoint/2010/main" val="1382934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CF6B3B4-0659-4313-9246-945DF7420471}" type="datetimeFigureOut">
              <a:rPr lang="en-GB" smtClean="0"/>
              <a:t>14/04/2020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AF43A84-0BA6-4258-9345-57159A4E3C36}" type="slidenum">
              <a:rPr lang="en-GB" smtClean="0"/>
              <a:t>‹#›</a:t>
            </a:fld>
            <a:endParaRPr lang="en-GB"/>
          </a:p>
        </p:txBody>
      </p:sp>
    </p:spTree>
    <p:extLst>
      <p:ext uri="{BB962C8B-B14F-4D97-AF65-F5344CB8AC3E}">
        <p14:creationId xmlns:p14="http://schemas.microsoft.com/office/powerpoint/2010/main" val="365683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CF6B3B4-0659-4313-9246-945DF7420471}" type="datetimeFigureOut">
              <a:rPr lang="en-GB" smtClean="0"/>
              <a:t>14/04/2020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AF43A84-0BA6-4258-9345-57159A4E3C36}" type="slidenum">
              <a:rPr lang="en-GB" smtClean="0"/>
              <a:t>‹#›</a:t>
            </a:fld>
            <a:endParaRPr lang="en-GB"/>
          </a:p>
        </p:txBody>
      </p:sp>
    </p:spTree>
    <p:extLst>
      <p:ext uri="{BB962C8B-B14F-4D97-AF65-F5344CB8AC3E}">
        <p14:creationId xmlns:p14="http://schemas.microsoft.com/office/powerpoint/2010/main" val="1761739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F6B3B4-0659-4313-9246-945DF7420471}" type="datetimeFigureOut">
              <a:rPr lang="en-GB" smtClean="0"/>
              <a:t>14/04/2020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AF43A84-0BA6-4258-9345-57159A4E3C36}" type="slidenum">
              <a:rPr lang="en-GB" smtClean="0"/>
              <a:t>‹#›</a:t>
            </a:fld>
            <a:endParaRPr lang="en-GB"/>
          </a:p>
        </p:txBody>
      </p:sp>
    </p:spTree>
    <p:extLst>
      <p:ext uri="{BB962C8B-B14F-4D97-AF65-F5344CB8AC3E}">
        <p14:creationId xmlns:p14="http://schemas.microsoft.com/office/powerpoint/2010/main" val="2765593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CF6B3B4-0659-4313-9246-945DF7420471}" type="datetimeFigureOut">
              <a:rPr lang="en-GB" smtClean="0"/>
              <a:t>14/04/2020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F43A84-0BA6-4258-9345-57159A4E3C36}" type="slidenum">
              <a:rPr lang="en-GB" smtClean="0"/>
              <a:t>‹#›</a:t>
            </a:fld>
            <a:endParaRPr lang="en-GB"/>
          </a:p>
        </p:txBody>
      </p:sp>
    </p:spTree>
    <p:extLst>
      <p:ext uri="{BB962C8B-B14F-4D97-AF65-F5344CB8AC3E}">
        <p14:creationId xmlns:p14="http://schemas.microsoft.com/office/powerpoint/2010/main" val="3286344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CF6B3B4-0659-4313-9246-945DF7420471}" type="datetimeFigureOut">
              <a:rPr lang="en-GB" smtClean="0"/>
              <a:t>14/04/2020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F43A84-0BA6-4258-9345-57159A4E3C36}" type="slidenum">
              <a:rPr lang="en-GB" smtClean="0"/>
              <a:t>‹#›</a:t>
            </a:fld>
            <a:endParaRPr lang="en-GB"/>
          </a:p>
        </p:txBody>
      </p:sp>
    </p:spTree>
    <p:extLst>
      <p:ext uri="{BB962C8B-B14F-4D97-AF65-F5344CB8AC3E}">
        <p14:creationId xmlns:p14="http://schemas.microsoft.com/office/powerpoint/2010/main" val="135199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6B3B4-0659-4313-9246-945DF7420471}" type="datetimeFigureOut">
              <a:rPr lang="en-GB" smtClean="0"/>
              <a:t>14/04/2020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43A84-0BA6-4258-9345-57159A4E3C36}" type="slidenum">
              <a:rPr lang="en-GB" smtClean="0"/>
              <a:t>‹#›</a:t>
            </a:fld>
            <a:endParaRPr lang="en-GB"/>
          </a:p>
        </p:txBody>
      </p:sp>
    </p:spTree>
    <p:extLst>
      <p:ext uri="{BB962C8B-B14F-4D97-AF65-F5344CB8AC3E}">
        <p14:creationId xmlns:p14="http://schemas.microsoft.com/office/powerpoint/2010/main" val="2312555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1905000" y="228601"/>
            <a:ext cx="8458200"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t>Care during pregnancy:</a:t>
            </a:r>
            <a:endParaRPr lang="en-US" altLang="en-US"/>
          </a:p>
          <a:p>
            <a:r>
              <a:rPr lang="en-US" altLang="en-US"/>
              <a:t>	Gestation lasts for approximately 63 to 66 days after mating. </a:t>
            </a:r>
          </a:p>
          <a:p>
            <a:r>
              <a:rPr lang="en-US" altLang="en-US"/>
              <a:t>	The first sign of pregnancy will be some enlargement and reddening of the queen's nipples, especially if this is her first litter, at around three weeks after mating; this change is often referred to as ''pinking up''.</a:t>
            </a:r>
          </a:p>
          <a:p>
            <a:r>
              <a:rPr lang="en-US" altLang="en-US"/>
              <a:t>	A veterinarian will be able to feel the cat's abdomen at about 4 weeks after mating. At about 6 weeks there is distended abdomen.</a:t>
            </a:r>
          </a:p>
          <a:p>
            <a:r>
              <a:rPr lang="en-US" altLang="en-US"/>
              <a:t>	The pregnant cat should be treated normally until the last week of pregnancy, it can run and play as well as ever. In the last week the cat itself will begin to show a certain amount of caution about jumping and other activities.</a:t>
            </a:r>
          </a:p>
          <a:p>
            <a:pPr algn="l"/>
            <a:endParaRPr lang="en-US" altLang="en-US"/>
          </a:p>
        </p:txBody>
      </p:sp>
    </p:spTree>
    <p:extLst>
      <p:ext uri="{BB962C8B-B14F-4D97-AF65-F5344CB8AC3E}">
        <p14:creationId xmlns:p14="http://schemas.microsoft.com/office/powerpoint/2010/main" val="12269918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39938">
                                            <p:txEl>
                                              <p:pRg st="0" end="0"/>
                                            </p:txEl>
                                          </p:spTgt>
                                        </p:tgtEl>
                                        <p:attrNameLst>
                                          <p:attrName>style.visibility</p:attrName>
                                        </p:attrNameLst>
                                      </p:cBhvr>
                                      <p:to>
                                        <p:strVal val="visible"/>
                                      </p:to>
                                    </p:set>
                                    <p:anim to="" calcmode="lin" valueType="num">
                                      <p:cBhvr>
                                        <p:cTn id="7" dur="1" fill="hold"/>
                                        <p:tgtEl>
                                          <p:spTgt spid="39938">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39938">
                                            <p:txEl>
                                              <p:pRg st="1" end="1"/>
                                            </p:txEl>
                                          </p:spTgt>
                                        </p:tgtEl>
                                        <p:attrNameLst>
                                          <p:attrName>style.visibility</p:attrName>
                                        </p:attrNameLst>
                                      </p:cBhvr>
                                      <p:to>
                                        <p:strVal val="visible"/>
                                      </p:to>
                                    </p:set>
                                    <p:anim to="" calcmode="lin" valueType="num">
                                      <p:cBhvr>
                                        <p:cTn id="12" dur="1" fill="hold"/>
                                        <p:tgtEl>
                                          <p:spTgt spid="39938">
                                            <p:txEl>
                                              <p:pRg st="1" end="1"/>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39938">
                                            <p:txEl>
                                              <p:pRg st="2" end="2"/>
                                            </p:txEl>
                                          </p:spTgt>
                                        </p:tgtEl>
                                        <p:attrNameLst>
                                          <p:attrName>style.visibility</p:attrName>
                                        </p:attrNameLst>
                                      </p:cBhvr>
                                      <p:to>
                                        <p:strVal val="visible"/>
                                      </p:to>
                                    </p:set>
                                    <p:anim to="" calcmode="lin" valueType="num">
                                      <p:cBhvr>
                                        <p:cTn id="17" dur="1" fill="hold"/>
                                        <p:tgtEl>
                                          <p:spTgt spid="39938">
                                            <p:txEl>
                                              <p:pRg st="2" end="2"/>
                                            </p:txEl>
                                          </p:spTgt>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499"/>
                                          </p:stCondLst>
                                        </p:cTn>
                                        <p:tgtEl>
                                          <p:spTgt spid="39938">
                                            <p:txEl>
                                              <p:pRg st="3" end="3"/>
                                            </p:txEl>
                                          </p:spTgt>
                                        </p:tgtEl>
                                        <p:attrNameLst>
                                          <p:attrName>style.visibility</p:attrName>
                                        </p:attrNameLst>
                                      </p:cBhvr>
                                      <p:to>
                                        <p:strVal val="visible"/>
                                      </p:to>
                                    </p:set>
                                    <p:anim to="" calcmode="lin" valueType="num">
                                      <p:cBhvr>
                                        <p:cTn id="22" dur="1" fill="hold"/>
                                        <p:tgtEl>
                                          <p:spTgt spid="39938">
                                            <p:txEl>
                                              <p:pRg st="3" end="3"/>
                                            </p:txEl>
                                          </p:spTgt>
                                        </p:tgtEl>
                                        <p:attrNameLst>
                                          <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4" presetClass="entr" presetSubtype="0" fill="hold" grpId="0" nodeType="clickEffect">
                                  <p:stCondLst>
                                    <p:cond delay="0"/>
                                  </p:stCondLst>
                                  <p:childTnLst>
                                    <p:set>
                                      <p:cBhvr>
                                        <p:cTn id="26" dur="1" fill="hold">
                                          <p:stCondLst>
                                            <p:cond delay="499"/>
                                          </p:stCondLst>
                                        </p:cTn>
                                        <p:tgtEl>
                                          <p:spTgt spid="39938">
                                            <p:txEl>
                                              <p:pRg st="4" end="4"/>
                                            </p:txEl>
                                          </p:spTgt>
                                        </p:tgtEl>
                                        <p:attrNameLst>
                                          <p:attrName>style.visibility</p:attrName>
                                        </p:attrNameLst>
                                      </p:cBhvr>
                                      <p:to>
                                        <p:strVal val="visible"/>
                                      </p:to>
                                    </p:set>
                                    <p:anim to="" calcmode="lin" valueType="num">
                                      <p:cBhvr>
                                        <p:cTn id="27" dur="1" fill="hold"/>
                                        <p:tgtEl>
                                          <p:spTgt spid="39938">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1828800" y="381000"/>
            <a:ext cx="8458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	The pregnant cat should be fed a good and well balanced diet. In the 5th week the cat's consumption of food will increase, a vitamin-mineral supplement also will help to ensure a healthy vigorous litter.</a:t>
            </a:r>
          </a:p>
          <a:p>
            <a:r>
              <a:rPr lang="en-US" altLang="en-US"/>
              <a:t>	In case of constipation white petroleum jelly can be smeared on the cat's nose to licked off, it will encourage bowl movement.</a:t>
            </a:r>
          </a:p>
          <a:p>
            <a:r>
              <a:rPr lang="en-US" altLang="en-US"/>
              <a:t>	During the last 2 weeks of pregnancy the cat  may often appear restless, looking for a place to bear her young. At this time the kittening box must be available.</a:t>
            </a:r>
          </a:p>
          <a:p>
            <a:pPr algn="l"/>
            <a:endParaRPr lang="en-US" altLang="en-US"/>
          </a:p>
        </p:txBody>
      </p:sp>
    </p:spTree>
    <p:extLst>
      <p:ext uri="{BB962C8B-B14F-4D97-AF65-F5344CB8AC3E}">
        <p14:creationId xmlns:p14="http://schemas.microsoft.com/office/powerpoint/2010/main" val="45917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40962">
                                            <p:txEl>
                                              <p:pRg st="0" end="0"/>
                                            </p:txEl>
                                          </p:spTgt>
                                        </p:tgtEl>
                                        <p:attrNameLst>
                                          <p:attrName>style.visibility</p:attrName>
                                        </p:attrNameLst>
                                      </p:cBhvr>
                                      <p:to>
                                        <p:strVal val="visible"/>
                                      </p:to>
                                    </p:set>
                                    <p:anim calcmode="lin" valueType="num">
                                      <p:cBhvr>
                                        <p:cTn id="7" dur="500" fill="hold"/>
                                        <p:tgtEl>
                                          <p:spTgt spid="40962">
                                            <p:txEl>
                                              <p:pRg st="0" end="0"/>
                                            </p:txEl>
                                          </p:spTgt>
                                        </p:tgtEl>
                                        <p:attrNameLst>
                                          <p:attrName>ppt_w</p:attrName>
                                        </p:attrNameLst>
                                      </p:cBhvr>
                                      <p:tavLst>
                                        <p:tav tm="0">
                                          <p:val>
                                            <p:strVal val="2/3*#ppt_w"/>
                                          </p:val>
                                        </p:tav>
                                        <p:tav tm="100000">
                                          <p:val>
                                            <p:strVal val="#ppt_w"/>
                                          </p:val>
                                        </p:tav>
                                      </p:tavLst>
                                    </p:anim>
                                    <p:anim calcmode="lin" valueType="num">
                                      <p:cBhvr>
                                        <p:cTn id="8" dur="500" fill="hold"/>
                                        <p:tgtEl>
                                          <p:spTgt spid="40962">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40962">
                                            <p:txEl>
                                              <p:pRg st="1" end="1"/>
                                            </p:txEl>
                                          </p:spTgt>
                                        </p:tgtEl>
                                        <p:attrNameLst>
                                          <p:attrName>style.visibility</p:attrName>
                                        </p:attrNameLst>
                                      </p:cBhvr>
                                      <p:to>
                                        <p:strVal val="visible"/>
                                      </p:to>
                                    </p:set>
                                    <p:anim calcmode="lin" valueType="num">
                                      <p:cBhvr>
                                        <p:cTn id="13" dur="500" fill="hold"/>
                                        <p:tgtEl>
                                          <p:spTgt spid="40962">
                                            <p:txEl>
                                              <p:pRg st="1" end="1"/>
                                            </p:txEl>
                                          </p:spTgt>
                                        </p:tgtEl>
                                        <p:attrNameLst>
                                          <p:attrName>ppt_w</p:attrName>
                                        </p:attrNameLst>
                                      </p:cBhvr>
                                      <p:tavLst>
                                        <p:tav tm="0">
                                          <p:val>
                                            <p:strVal val="2/3*#ppt_w"/>
                                          </p:val>
                                        </p:tav>
                                        <p:tav tm="100000">
                                          <p:val>
                                            <p:strVal val="#ppt_w"/>
                                          </p:val>
                                        </p:tav>
                                      </p:tavLst>
                                    </p:anim>
                                    <p:anim calcmode="lin" valueType="num">
                                      <p:cBhvr>
                                        <p:cTn id="14" dur="500" fill="hold"/>
                                        <p:tgtEl>
                                          <p:spTgt spid="40962">
                                            <p:txEl>
                                              <p:pRg st="1" end="1"/>
                                            </p:txEl>
                                          </p:spTgt>
                                        </p:tgtEl>
                                        <p:attrNameLst>
                                          <p:attrName>ppt_h</p:attrName>
                                        </p:attrNameLst>
                                      </p:cBhvr>
                                      <p:tavLst>
                                        <p:tav tm="0">
                                          <p:val>
                                            <p:strVal val="2/3*#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272" fill="hold" grpId="0" nodeType="clickEffect">
                                  <p:stCondLst>
                                    <p:cond delay="0"/>
                                  </p:stCondLst>
                                  <p:childTnLst>
                                    <p:set>
                                      <p:cBhvr>
                                        <p:cTn id="18" dur="1" fill="hold">
                                          <p:stCondLst>
                                            <p:cond delay="0"/>
                                          </p:stCondLst>
                                        </p:cTn>
                                        <p:tgtEl>
                                          <p:spTgt spid="40962">
                                            <p:txEl>
                                              <p:pRg st="2" end="2"/>
                                            </p:txEl>
                                          </p:spTgt>
                                        </p:tgtEl>
                                        <p:attrNameLst>
                                          <p:attrName>style.visibility</p:attrName>
                                        </p:attrNameLst>
                                      </p:cBhvr>
                                      <p:to>
                                        <p:strVal val="visible"/>
                                      </p:to>
                                    </p:set>
                                    <p:anim calcmode="lin" valueType="num">
                                      <p:cBhvr>
                                        <p:cTn id="19" dur="500" fill="hold"/>
                                        <p:tgtEl>
                                          <p:spTgt spid="40962">
                                            <p:txEl>
                                              <p:pRg st="2" end="2"/>
                                            </p:txEl>
                                          </p:spTgt>
                                        </p:tgtEl>
                                        <p:attrNameLst>
                                          <p:attrName>ppt_w</p:attrName>
                                        </p:attrNameLst>
                                      </p:cBhvr>
                                      <p:tavLst>
                                        <p:tav tm="0">
                                          <p:val>
                                            <p:strVal val="2/3*#ppt_w"/>
                                          </p:val>
                                        </p:tav>
                                        <p:tav tm="100000">
                                          <p:val>
                                            <p:strVal val="#ppt_w"/>
                                          </p:val>
                                        </p:tav>
                                      </p:tavLst>
                                    </p:anim>
                                    <p:anim calcmode="lin" valueType="num">
                                      <p:cBhvr>
                                        <p:cTn id="20" dur="500" fill="hold"/>
                                        <p:tgtEl>
                                          <p:spTgt spid="40962">
                                            <p:txEl>
                                              <p:pRg st="2" end="2"/>
                                            </p:txEl>
                                          </p:spTgt>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Words>
  <Application>Microsoft Office PowerPoint</Application>
  <PresentationFormat>Widescreen</PresentationFormat>
  <Paragraphs>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hussen5hassan@outlook.com</dc:creator>
  <cp:lastModifiedBy>Hosam Attia</cp:lastModifiedBy>
  <cp:revision>1</cp:revision>
  <dcterms:created xsi:type="dcterms:W3CDTF">2020-04-06T15:42:16Z</dcterms:created>
  <dcterms:modified xsi:type="dcterms:W3CDTF">2020-04-14T21:06:44Z</dcterms:modified>
</cp:coreProperties>
</file>