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88" r:id="rId6"/>
    <p:sldId id="260" r:id="rId7"/>
    <p:sldId id="261" r:id="rId8"/>
    <p:sldId id="263" r:id="rId9"/>
    <p:sldId id="290" r:id="rId10"/>
    <p:sldId id="289" r:id="rId11"/>
    <p:sldId id="265" r:id="rId12"/>
    <p:sldId id="291" r:id="rId13"/>
    <p:sldId id="266" r:id="rId14"/>
    <p:sldId id="267" r:id="rId15"/>
    <p:sldId id="268" r:id="rId16"/>
    <p:sldId id="269" r:id="rId17"/>
    <p:sldId id="270" r:id="rId18"/>
    <p:sldId id="271" r:id="rId19"/>
    <p:sldId id="272" r:id="rId20"/>
    <p:sldId id="273" r:id="rId21"/>
    <p:sldId id="274" r:id="rId22"/>
    <p:sldId id="292"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1D8BD707-D9CF-40AE-B4C6-C98DA3205C09}" type="datetimeFigureOut">
              <a:rPr lang="en-US" smtClean="0"/>
              <a:pPr/>
              <a:t>4/19/2020</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1D8BD707-D9CF-40AE-B4C6-C98DA3205C09}" type="datetimeFigureOut">
              <a:rPr lang="en-US" smtClean="0"/>
              <a:pPr/>
              <a:t>4/19/2020</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B6F15528-21DE-4FAA-801E-634DDDAF4B2B}"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1D8BD707-D9CF-40AE-B4C6-C98DA3205C09}" type="datetimeFigureOut">
              <a:rPr lang="en-US" smtClean="0"/>
              <a:pPr/>
              <a:t>4/19/2020</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1D8BD707-D9CF-40AE-B4C6-C98DA3205C09}" type="datetimeFigureOut">
              <a:rPr lang="en-US" smtClean="0"/>
              <a:pPr/>
              <a:t>4/19/2020</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1D8BD707-D9CF-40AE-B4C6-C98DA3205C09}" type="datetimeFigureOut">
              <a:rPr lang="en-US" smtClean="0"/>
              <a:pPr/>
              <a:t>4/19/2020</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B6F15528-21DE-4FAA-801E-634DDDAF4B2B}"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xStyles>
    <p:titleStyle>
      <a:lvl1pPr marL="54864" algn="r" rtl="1"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r" rtl="1"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r" rtl="1"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r" rtl="1"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r" rtl="1"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r" rtl="1"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r" rtl="1"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04800"/>
            <a:ext cx="8610600" cy="6248400"/>
          </a:xfrm>
        </p:spPr>
        <p:txBody>
          <a:bodyPr/>
          <a:lstStyle/>
          <a:p>
            <a:endParaRPr lang="en-US" b="1" i="1" dirty="0" smtClean="0"/>
          </a:p>
          <a:p>
            <a:endParaRPr lang="en-US" b="1" i="1" dirty="0"/>
          </a:p>
          <a:p>
            <a:endParaRPr lang="en-US" dirty="0" smtClean="0"/>
          </a:p>
          <a:p>
            <a:endParaRPr lang="en-US" dirty="0"/>
          </a:p>
          <a:p>
            <a:pPr algn="ctr"/>
            <a:endParaRPr lang="en-US" sz="6000" dirty="0" smtClean="0"/>
          </a:p>
          <a:p>
            <a:pPr algn="ctr"/>
            <a:r>
              <a:rPr lang="en-US" sz="6000" dirty="0" smtClean="0"/>
              <a:t>Presented by</a:t>
            </a:r>
          </a:p>
          <a:p>
            <a:pPr algn="ctr"/>
            <a:r>
              <a:rPr lang="en-US" sz="6000" b="1" dirty="0" smtClean="0"/>
              <a:t>Prof</a:t>
            </a:r>
            <a:r>
              <a:rPr lang="en-US" sz="6000" b="1" dirty="0" smtClean="0"/>
              <a:t>. </a:t>
            </a:r>
            <a:r>
              <a:rPr lang="en-US" sz="6000" b="1" dirty="0" err="1" smtClean="0"/>
              <a:t>dr</a:t>
            </a:r>
            <a:r>
              <a:rPr lang="en-US" sz="6000" b="1" dirty="0" smtClean="0"/>
              <a:t> </a:t>
            </a:r>
            <a:r>
              <a:rPr lang="en-US" sz="6000" dirty="0" smtClean="0"/>
              <a:t>/ </a:t>
            </a:r>
            <a:r>
              <a:rPr lang="en-US" sz="6000" dirty="0" err="1" smtClean="0"/>
              <a:t>ashraf</a:t>
            </a:r>
            <a:r>
              <a:rPr lang="en-US" sz="6000" dirty="0" smtClean="0"/>
              <a:t> </a:t>
            </a:r>
            <a:r>
              <a:rPr lang="en-US" sz="6000" dirty="0" err="1" smtClean="0"/>
              <a:t>awad</a:t>
            </a:r>
            <a:r>
              <a:rPr lang="en-US" sz="6000" dirty="0" smtClean="0"/>
              <a:t> </a:t>
            </a:r>
            <a:r>
              <a:rPr lang="en-US" sz="6000" dirty="0" err="1" smtClean="0"/>
              <a:t>abdeltawab</a:t>
            </a:r>
            <a:endParaRPr lang="en-US" sz="6000" dirty="0" smtClean="0"/>
          </a:p>
        </p:txBody>
      </p:sp>
      <p:sp>
        <p:nvSpPr>
          <p:cNvPr id="6" name="Rectangle 5"/>
          <p:cNvSpPr/>
          <p:nvPr/>
        </p:nvSpPr>
        <p:spPr>
          <a:xfrm>
            <a:off x="457200" y="990600"/>
            <a:ext cx="8458200" cy="830997"/>
          </a:xfrm>
          <a:prstGeom prst="rect">
            <a:avLst/>
          </a:prstGeom>
        </p:spPr>
        <p:txBody>
          <a:bodyPr wrap="square">
            <a:spAutoFit/>
          </a:bodyPr>
          <a:lstStyle/>
          <a:p>
            <a:pPr algn="ctr"/>
            <a:r>
              <a:rPr lang="en-US" sz="4800" b="1" i="1" dirty="0"/>
              <a:t>BACILLUS </a:t>
            </a:r>
            <a:r>
              <a:rPr lang="en-US" sz="4800" b="1" i="1" dirty="0" smtClean="0"/>
              <a:t>ANTHRACIS</a:t>
            </a:r>
            <a:endParaRPr lang="en-US" sz="4800" dirty="0"/>
          </a:p>
        </p:txBody>
      </p:sp>
    </p:spTree>
    <p:extLst>
      <p:ext uri="{BB962C8B-B14F-4D97-AF65-F5344CB8AC3E}">
        <p14:creationId xmlns:p14="http://schemas.microsoft.com/office/powerpoint/2010/main" val="2485912534"/>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grpId="0"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wipe(down)">
                                      <p:cBhvr>
                                        <p:cTn id="13" dur="580">
                                          <p:stCondLst>
                                            <p:cond delay="0"/>
                                          </p:stCondLst>
                                        </p:cTn>
                                        <p:tgtEl>
                                          <p:spTgt spid="3">
                                            <p:txEl>
                                              <p:pRg st="5" end="5"/>
                                            </p:txEl>
                                          </p:spTgt>
                                        </p:tgtEl>
                                      </p:cBhvr>
                                    </p:animEffect>
                                    <p:anim calcmode="lin" valueType="num">
                                      <p:cBhvr>
                                        <p:cTn id="14"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9" dur="26">
                                          <p:stCondLst>
                                            <p:cond delay="650"/>
                                          </p:stCondLst>
                                        </p:cTn>
                                        <p:tgtEl>
                                          <p:spTgt spid="3">
                                            <p:txEl>
                                              <p:pRg st="5" end="5"/>
                                            </p:txEl>
                                          </p:spTgt>
                                        </p:tgtEl>
                                      </p:cBhvr>
                                      <p:to x="100000" y="60000"/>
                                    </p:animScale>
                                    <p:animScale>
                                      <p:cBhvr>
                                        <p:cTn id="20" dur="166" decel="50000">
                                          <p:stCondLst>
                                            <p:cond delay="676"/>
                                          </p:stCondLst>
                                        </p:cTn>
                                        <p:tgtEl>
                                          <p:spTgt spid="3">
                                            <p:txEl>
                                              <p:pRg st="5" end="5"/>
                                            </p:txEl>
                                          </p:spTgt>
                                        </p:tgtEl>
                                      </p:cBhvr>
                                      <p:to x="100000" y="100000"/>
                                    </p:animScale>
                                    <p:animScale>
                                      <p:cBhvr>
                                        <p:cTn id="21" dur="26">
                                          <p:stCondLst>
                                            <p:cond delay="1312"/>
                                          </p:stCondLst>
                                        </p:cTn>
                                        <p:tgtEl>
                                          <p:spTgt spid="3">
                                            <p:txEl>
                                              <p:pRg st="5" end="5"/>
                                            </p:txEl>
                                          </p:spTgt>
                                        </p:tgtEl>
                                      </p:cBhvr>
                                      <p:to x="100000" y="80000"/>
                                    </p:animScale>
                                    <p:animScale>
                                      <p:cBhvr>
                                        <p:cTn id="22" dur="166" decel="50000">
                                          <p:stCondLst>
                                            <p:cond delay="1338"/>
                                          </p:stCondLst>
                                        </p:cTn>
                                        <p:tgtEl>
                                          <p:spTgt spid="3">
                                            <p:txEl>
                                              <p:pRg st="5" end="5"/>
                                            </p:txEl>
                                          </p:spTgt>
                                        </p:tgtEl>
                                      </p:cBhvr>
                                      <p:to x="100000" y="100000"/>
                                    </p:animScale>
                                    <p:animScale>
                                      <p:cBhvr>
                                        <p:cTn id="23" dur="26">
                                          <p:stCondLst>
                                            <p:cond delay="1642"/>
                                          </p:stCondLst>
                                        </p:cTn>
                                        <p:tgtEl>
                                          <p:spTgt spid="3">
                                            <p:txEl>
                                              <p:pRg st="5" end="5"/>
                                            </p:txEl>
                                          </p:spTgt>
                                        </p:tgtEl>
                                      </p:cBhvr>
                                      <p:to x="100000" y="90000"/>
                                    </p:animScale>
                                    <p:animScale>
                                      <p:cBhvr>
                                        <p:cTn id="24" dur="166" decel="50000">
                                          <p:stCondLst>
                                            <p:cond delay="1668"/>
                                          </p:stCondLst>
                                        </p:cTn>
                                        <p:tgtEl>
                                          <p:spTgt spid="3">
                                            <p:txEl>
                                              <p:pRg st="5" end="5"/>
                                            </p:txEl>
                                          </p:spTgt>
                                        </p:tgtEl>
                                      </p:cBhvr>
                                      <p:to x="100000" y="100000"/>
                                    </p:animScale>
                                    <p:animScale>
                                      <p:cBhvr>
                                        <p:cTn id="25" dur="26">
                                          <p:stCondLst>
                                            <p:cond delay="1808"/>
                                          </p:stCondLst>
                                        </p:cTn>
                                        <p:tgtEl>
                                          <p:spTgt spid="3">
                                            <p:txEl>
                                              <p:pRg st="5" end="5"/>
                                            </p:txEl>
                                          </p:spTgt>
                                        </p:tgtEl>
                                      </p:cBhvr>
                                      <p:to x="100000" y="95000"/>
                                    </p:animScale>
                                    <p:animScale>
                                      <p:cBhvr>
                                        <p:cTn id="26" dur="166" decel="50000">
                                          <p:stCondLst>
                                            <p:cond delay="1834"/>
                                          </p:stCondLst>
                                        </p:cTn>
                                        <p:tgtEl>
                                          <p:spTgt spid="3">
                                            <p:txEl>
                                              <p:pRg st="5" end="5"/>
                                            </p:txEl>
                                          </p:spTgt>
                                        </p:tgtEl>
                                      </p:cBhvr>
                                      <p:to x="100000" y="100000"/>
                                    </p:animScale>
                                  </p:childTnLst>
                                </p:cTn>
                              </p:par>
                            </p:childTnLst>
                          </p:cTn>
                        </p:par>
                      </p:childTnLst>
                    </p:cTn>
                  </p:par>
                  <p:par>
                    <p:cTn id="27" fill="hold">
                      <p:stCondLst>
                        <p:cond delay="indefinite"/>
                      </p:stCondLst>
                      <p:childTnLst>
                        <p:par>
                          <p:cTn id="28" fill="hold">
                            <p:stCondLst>
                              <p:cond delay="0"/>
                            </p:stCondLst>
                            <p:childTnLst>
                              <p:par>
                                <p:cTn id="29" presetID="26"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down)">
                                      <p:cBhvr>
                                        <p:cTn id="31" dur="580">
                                          <p:stCondLst>
                                            <p:cond delay="0"/>
                                          </p:stCondLst>
                                        </p:cTn>
                                        <p:tgtEl>
                                          <p:spTgt spid="3">
                                            <p:txEl>
                                              <p:pRg st="6" end="6"/>
                                            </p:txEl>
                                          </p:spTgt>
                                        </p:tgtEl>
                                      </p:cBhvr>
                                    </p:animEffect>
                                    <p:anim calcmode="lin" valueType="num">
                                      <p:cBhvr>
                                        <p:cTn id="32"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33"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34"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35"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36"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37" dur="26">
                                          <p:stCondLst>
                                            <p:cond delay="650"/>
                                          </p:stCondLst>
                                        </p:cTn>
                                        <p:tgtEl>
                                          <p:spTgt spid="3">
                                            <p:txEl>
                                              <p:pRg st="6" end="6"/>
                                            </p:txEl>
                                          </p:spTgt>
                                        </p:tgtEl>
                                      </p:cBhvr>
                                      <p:to x="100000" y="60000"/>
                                    </p:animScale>
                                    <p:animScale>
                                      <p:cBhvr>
                                        <p:cTn id="38" dur="166" decel="50000">
                                          <p:stCondLst>
                                            <p:cond delay="676"/>
                                          </p:stCondLst>
                                        </p:cTn>
                                        <p:tgtEl>
                                          <p:spTgt spid="3">
                                            <p:txEl>
                                              <p:pRg st="6" end="6"/>
                                            </p:txEl>
                                          </p:spTgt>
                                        </p:tgtEl>
                                      </p:cBhvr>
                                      <p:to x="100000" y="100000"/>
                                    </p:animScale>
                                    <p:animScale>
                                      <p:cBhvr>
                                        <p:cTn id="39" dur="26">
                                          <p:stCondLst>
                                            <p:cond delay="1312"/>
                                          </p:stCondLst>
                                        </p:cTn>
                                        <p:tgtEl>
                                          <p:spTgt spid="3">
                                            <p:txEl>
                                              <p:pRg st="6" end="6"/>
                                            </p:txEl>
                                          </p:spTgt>
                                        </p:tgtEl>
                                      </p:cBhvr>
                                      <p:to x="100000" y="80000"/>
                                    </p:animScale>
                                    <p:animScale>
                                      <p:cBhvr>
                                        <p:cTn id="40" dur="166" decel="50000">
                                          <p:stCondLst>
                                            <p:cond delay="1338"/>
                                          </p:stCondLst>
                                        </p:cTn>
                                        <p:tgtEl>
                                          <p:spTgt spid="3">
                                            <p:txEl>
                                              <p:pRg st="6" end="6"/>
                                            </p:txEl>
                                          </p:spTgt>
                                        </p:tgtEl>
                                      </p:cBhvr>
                                      <p:to x="100000" y="100000"/>
                                    </p:animScale>
                                    <p:animScale>
                                      <p:cBhvr>
                                        <p:cTn id="41" dur="26">
                                          <p:stCondLst>
                                            <p:cond delay="1642"/>
                                          </p:stCondLst>
                                        </p:cTn>
                                        <p:tgtEl>
                                          <p:spTgt spid="3">
                                            <p:txEl>
                                              <p:pRg st="6" end="6"/>
                                            </p:txEl>
                                          </p:spTgt>
                                        </p:tgtEl>
                                      </p:cBhvr>
                                      <p:to x="100000" y="90000"/>
                                    </p:animScale>
                                    <p:animScale>
                                      <p:cBhvr>
                                        <p:cTn id="42" dur="166" decel="50000">
                                          <p:stCondLst>
                                            <p:cond delay="1668"/>
                                          </p:stCondLst>
                                        </p:cTn>
                                        <p:tgtEl>
                                          <p:spTgt spid="3">
                                            <p:txEl>
                                              <p:pRg st="6" end="6"/>
                                            </p:txEl>
                                          </p:spTgt>
                                        </p:tgtEl>
                                      </p:cBhvr>
                                      <p:to x="100000" y="100000"/>
                                    </p:animScale>
                                    <p:animScale>
                                      <p:cBhvr>
                                        <p:cTn id="43" dur="26">
                                          <p:stCondLst>
                                            <p:cond delay="1808"/>
                                          </p:stCondLst>
                                        </p:cTn>
                                        <p:tgtEl>
                                          <p:spTgt spid="3">
                                            <p:txEl>
                                              <p:pRg st="6" end="6"/>
                                            </p:txEl>
                                          </p:spTgt>
                                        </p:tgtEl>
                                      </p:cBhvr>
                                      <p:to x="100000" y="95000"/>
                                    </p:animScale>
                                    <p:animScale>
                                      <p:cBhvr>
                                        <p:cTn id="44" dur="166" decel="50000">
                                          <p:stCondLst>
                                            <p:cond delay="1834"/>
                                          </p:stCondLst>
                                        </p:cTn>
                                        <p:tgtEl>
                                          <p:spTgt spid="3">
                                            <p:txEl>
                                              <p:pRg st="6" end="6"/>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382000" cy="6400800"/>
          </a:xfrm>
        </p:spPr>
        <p:txBody>
          <a:bodyPr>
            <a:normAutofit/>
          </a:bodyPr>
          <a:lstStyle/>
          <a:p>
            <a:pPr algn="l"/>
            <a:endParaRPr lang="en-US" dirty="0" smtClean="0"/>
          </a:p>
          <a:p>
            <a:pPr algn="l"/>
            <a:endParaRPr lang="en-US" dirty="0"/>
          </a:p>
          <a:p>
            <a:pPr algn="l"/>
            <a:endParaRPr lang="en-US" dirty="0" smtClean="0"/>
          </a:p>
          <a:p>
            <a:pPr lvl="0" algn="l"/>
            <a:r>
              <a:rPr lang="en-US" sz="3600" dirty="0" smtClean="0"/>
              <a:t>Spores </a:t>
            </a:r>
            <a:r>
              <a:rPr lang="en-US" sz="3600" dirty="0"/>
              <a:t>are resistant and remain viable for many years in the soil.</a:t>
            </a:r>
          </a:p>
          <a:p>
            <a:pPr lvl="0" algn="l"/>
            <a:r>
              <a:rPr lang="en-US" sz="3600" dirty="0"/>
              <a:t>The organism is rapidly destroyed by decomposition in un </a:t>
            </a:r>
            <a:r>
              <a:rPr lang="en-US" sz="3600" dirty="0" err="1"/>
              <a:t>opend</a:t>
            </a:r>
            <a:r>
              <a:rPr lang="en-US" sz="3600" dirty="0"/>
              <a:t> carcasses after the third day. </a:t>
            </a:r>
          </a:p>
          <a:p>
            <a:pPr lvl="0" algn="l"/>
            <a:r>
              <a:rPr lang="en-US" sz="3600" dirty="0"/>
              <a:t>10 % formalin at 40 ºc will kill anthrax spores in 15 minute. </a:t>
            </a:r>
          </a:p>
          <a:p>
            <a:pPr algn="l"/>
            <a:endParaRPr lang="ar-EG" dirty="0"/>
          </a:p>
        </p:txBody>
      </p:sp>
      <p:sp>
        <p:nvSpPr>
          <p:cNvPr id="4" name="Striped Right Arrow 3"/>
          <p:cNvSpPr/>
          <p:nvPr/>
        </p:nvSpPr>
        <p:spPr>
          <a:xfrm>
            <a:off x="685800" y="0"/>
            <a:ext cx="3886200" cy="1683657"/>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en-US" b="1" u="sng" dirty="0">
                <a:solidFill>
                  <a:srgbClr val="FFFF00"/>
                </a:solidFill>
              </a:rPr>
              <a:t>Resistance and viability:</a:t>
            </a:r>
            <a:endParaRPr lang="en-US" dirty="0">
              <a:solidFill>
                <a:srgbClr val="FFFF00"/>
              </a:solidFill>
            </a:endParaRPr>
          </a:p>
        </p:txBody>
      </p:sp>
    </p:spTree>
    <p:extLst>
      <p:ext uri="{BB962C8B-B14F-4D97-AF65-F5344CB8AC3E}">
        <p14:creationId xmlns:p14="http://schemas.microsoft.com/office/powerpoint/2010/main" val="3536729234"/>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wheel(1)">
                                      <p:cBhvr>
                                        <p:cTn id="13" dur="20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grpId="0"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wheel(1)">
                                      <p:cBhvr>
                                        <p:cTn id="18" dur="20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wheel(1)">
                                      <p:cBhvr>
                                        <p:cTn id="23"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382000" cy="6324600"/>
          </a:xfrm>
        </p:spPr>
        <p:txBody>
          <a:bodyPr>
            <a:normAutofit/>
          </a:bodyPr>
          <a:lstStyle/>
          <a:p>
            <a:pPr algn="just"/>
            <a:r>
              <a:rPr lang="en-US" sz="4000" dirty="0"/>
              <a:t>Freshly prepared 5% sodium hydroxide is satisfactory agent for disinfecting objects contaminated by the spores of this organism</a:t>
            </a:r>
            <a:endParaRPr lang="ar-EG" sz="4000" dirty="0"/>
          </a:p>
        </p:txBody>
      </p:sp>
    </p:spTree>
    <p:extLst>
      <p:ext uri="{BB962C8B-B14F-4D97-AF65-F5344CB8AC3E}">
        <p14:creationId xmlns:p14="http://schemas.microsoft.com/office/powerpoint/2010/main" val="3831341962"/>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458200" cy="6248400"/>
          </a:xfrm>
        </p:spPr>
        <p:txBody>
          <a:bodyPr/>
          <a:lstStyle/>
          <a:p>
            <a:pPr algn="l"/>
            <a:r>
              <a:rPr lang="en-US" sz="3600" b="1" u="sng" dirty="0">
                <a:solidFill>
                  <a:srgbClr val="FFFF00"/>
                </a:solidFill>
              </a:rPr>
              <a:t>Antigenic structure and toxins:</a:t>
            </a:r>
            <a:endParaRPr lang="en-US" sz="3600" dirty="0">
              <a:solidFill>
                <a:srgbClr val="FFFF00"/>
              </a:solidFill>
            </a:endParaRPr>
          </a:p>
          <a:p>
            <a:pPr lvl="0" algn="l"/>
            <a:r>
              <a:rPr lang="en-US" i="1" dirty="0"/>
              <a:t>Bacillus </a:t>
            </a:r>
            <a:r>
              <a:rPr lang="en-US" i="1" dirty="0" err="1"/>
              <a:t>anthracis</a:t>
            </a:r>
            <a:r>
              <a:rPr lang="en-US" dirty="0"/>
              <a:t> has two antigenic substances (capsular antigen and somatic polysaccharides antigen).both antigens act specifically with precipitating sera. No antigenic groups have been reported for the organism.</a:t>
            </a:r>
          </a:p>
          <a:p>
            <a:pPr lvl="0" algn="l"/>
            <a:r>
              <a:rPr lang="en-US" i="1" dirty="0"/>
              <a:t>Bacillus </a:t>
            </a:r>
            <a:r>
              <a:rPr lang="en-US" i="1" dirty="0" err="1"/>
              <a:t>anthracis</a:t>
            </a:r>
            <a:r>
              <a:rPr lang="en-US" dirty="0"/>
              <a:t> produces two toxic substances when grown in </a:t>
            </a:r>
            <a:r>
              <a:rPr lang="en-US" dirty="0" err="1"/>
              <a:t>acasamino</a:t>
            </a:r>
            <a:r>
              <a:rPr lang="en-US" dirty="0"/>
              <a:t> acid medium without serum or other proteins. </a:t>
            </a:r>
          </a:p>
          <a:p>
            <a:pPr algn="l"/>
            <a:endParaRPr lang="ar-EG" dirty="0"/>
          </a:p>
        </p:txBody>
      </p:sp>
    </p:spTree>
    <p:extLst>
      <p:ext uri="{BB962C8B-B14F-4D97-AF65-F5344CB8AC3E}">
        <p14:creationId xmlns:p14="http://schemas.microsoft.com/office/powerpoint/2010/main" val="1134872743"/>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lstStyle/>
          <a:p>
            <a:pPr lvl="0" algn="l"/>
            <a:r>
              <a:rPr lang="en-US" dirty="0"/>
              <a:t>One component called protective antigen and the other called </a:t>
            </a:r>
            <a:r>
              <a:rPr lang="en-US" b="1" dirty="0"/>
              <a:t>filter factor</a:t>
            </a:r>
            <a:r>
              <a:rPr lang="en-US" dirty="0"/>
              <a:t>, the protective antigen migrates in an invisible component intermediate between the gamma and beta globulins it is destroyed by heating at 57 ºc for 30 minute and by trypsin .</a:t>
            </a:r>
          </a:p>
          <a:p>
            <a:pPr algn="l"/>
            <a:endParaRPr lang="ar-EG" dirty="0"/>
          </a:p>
        </p:txBody>
      </p:sp>
    </p:spTree>
    <p:extLst>
      <p:ext uri="{BB962C8B-B14F-4D97-AF65-F5344CB8AC3E}">
        <p14:creationId xmlns:p14="http://schemas.microsoft.com/office/powerpoint/2010/main" val="3743055746"/>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305800" cy="6172200"/>
          </a:xfrm>
        </p:spPr>
        <p:txBody>
          <a:bodyPr>
            <a:normAutofit fontScale="92500" lnSpcReduction="10000"/>
          </a:bodyPr>
          <a:lstStyle/>
          <a:p>
            <a:pPr algn="l"/>
            <a:r>
              <a:rPr lang="en-US" sz="3900" b="1" u="sng" dirty="0">
                <a:solidFill>
                  <a:srgbClr val="FFFF00"/>
                </a:solidFill>
              </a:rPr>
              <a:t>Pathogenicity :</a:t>
            </a:r>
            <a:endParaRPr lang="en-US" sz="3900" dirty="0">
              <a:solidFill>
                <a:srgbClr val="FFFF00"/>
              </a:solidFill>
            </a:endParaRPr>
          </a:p>
          <a:p>
            <a:pPr lvl="0" algn="l"/>
            <a:r>
              <a:rPr lang="en-US" i="1" dirty="0"/>
              <a:t>Bacillus </a:t>
            </a:r>
            <a:r>
              <a:rPr lang="en-US" i="1" dirty="0" err="1"/>
              <a:t>anthracis</a:t>
            </a:r>
            <a:r>
              <a:rPr lang="en-US" dirty="0"/>
              <a:t> is pathogenic for cattle, sheep, </a:t>
            </a:r>
            <a:r>
              <a:rPr lang="en-US" dirty="0" err="1"/>
              <a:t>horses,mules,swine,dogs</a:t>
            </a:r>
            <a:r>
              <a:rPr lang="en-US" dirty="0"/>
              <a:t> and cats. It causes septicemia in the first four species of animals.</a:t>
            </a:r>
          </a:p>
          <a:p>
            <a:pPr lvl="0" algn="l"/>
            <a:r>
              <a:rPr lang="en-US" dirty="0"/>
              <a:t>On P.M, anthrax is characterized by </a:t>
            </a:r>
            <a:r>
              <a:rPr lang="en-US" dirty="0" err="1"/>
              <a:t>oedematous</a:t>
            </a:r>
            <a:r>
              <a:rPr lang="en-US" dirty="0"/>
              <a:t> </a:t>
            </a:r>
            <a:r>
              <a:rPr lang="en-US" dirty="0" err="1"/>
              <a:t>infilterations</a:t>
            </a:r>
            <a:r>
              <a:rPr lang="en-US" dirty="0"/>
              <a:t> in the subcutaneous, </a:t>
            </a:r>
            <a:r>
              <a:rPr lang="en-US" dirty="0" err="1"/>
              <a:t>haemorrhages</a:t>
            </a:r>
            <a:r>
              <a:rPr lang="en-US" dirty="0"/>
              <a:t> in various parts of the body especially in the serous membranes, marked swelling of the spleen, which is dark red and soft, the blood is dark red, tarry and does not clot. </a:t>
            </a:r>
            <a:r>
              <a:rPr lang="en-US" dirty="0" err="1"/>
              <a:t>Hemorrahages</a:t>
            </a:r>
            <a:r>
              <a:rPr lang="en-US" dirty="0"/>
              <a:t> are often observed from the natural body openings.</a:t>
            </a:r>
          </a:p>
        </p:txBody>
      </p:sp>
    </p:spTree>
    <p:extLst>
      <p:ext uri="{BB962C8B-B14F-4D97-AF65-F5344CB8AC3E}">
        <p14:creationId xmlns:p14="http://schemas.microsoft.com/office/powerpoint/2010/main" val="1738158742"/>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458200" cy="6400800"/>
          </a:xfrm>
        </p:spPr>
        <p:txBody>
          <a:bodyPr>
            <a:normAutofit lnSpcReduction="10000"/>
          </a:bodyPr>
          <a:lstStyle/>
          <a:p>
            <a:pPr algn="l"/>
            <a:r>
              <a:rPr lang="en-US" b="1" dirty="0" err="1">
                <a:solidFill>
                  <a:srgbClr val="FFFF00"/>
                </a:solidFill>
              </a:rPr>
              <a:t>Cutenous</a:t>
            </a:r>
            <a:r>
              <a:rPr lang="en-US" b="1" dirty="0">
                <a:solidFill>
                  <a:srgbClr val="FFFF00"/>
                </a:solidFill>
              </a:rPr>
              <a:t> anthrax:</a:t>
            </a:r>
            <a:endParaRPr lang="en-US" dirty="0">
              <a:solidFill>
                <a:srgbClr val="FFFF00"/>
              </a:solidFill>
            </a:endParaRPr>
          </a:p>
          <a:p>
            <a:pPr lvl="0" algn="l"/>
            <a:r>
              <a:rPr lang="en-US" dirty="0"/>
              <a:t>Resulted from skin infection through scratches or other breaks in the skin. Regional lymph nodes are swollen and painful.</a:t>
            </a:r>
          </a:p>
          <a:p>
            <a:pPr algn="l"/>
            <a:r>
              <a:rPr lang="en-US" b="1" dirty="0">
                <a:solidFill>
                  <a:srgbClr val="FFFF00"/>
                </a:solidFill>
              </a:rPr>
              <a:t>Intestinal anthrax:</a:t>
            </a:r>
            <a:endParaRPr lang="en-US" dirty="0">
              <a:solidFill>
                <a:srgbClr val="FFFF00"/>
              </a:solidFill>
            </a:endParaRPr>
          </a:p>
          <a:p>
            <a:pPr lvl="0" algn="l"/>
            <a:r>
              <a:rPr lang="en-US" dirty="0"/>
              <a:t>Resulted from the eating of uncooked meat from an anthrax carcass and is extremely rare in civilized countries.</a:t>
            </a:r>
          </a:p>
          <a:p>
            <a:pPr algn="l"/>
            <a:r>
              <a:rPr lang="en-US" b="1" dirty="0">
                <a:solidFill>
                  <a:srgbClr val="FFFF00"/>
                </a:solidFill>
              </a:rPr>
              <a:t>Respiratory form:</a:t>
            </a:r>
            <a:endParaRPr lang="en-US" dirty="0">
              <a:solidFill>
                <a:srgbClr val="FFFF00"/>
              </a:solidFill>
            </a:endParaRPr>
          </a:p>
          <a:p>
            <a:pPr lvl="0" algn="l"/>
            <a:r>
              <a:rPr lang="en-US" dirty="0"/>
              <a:t>It is acquired through inhalation of the air when working with materials contaminated with bacillary spores.</a:t>
            </a:r>
          </a:p>
          <a:p>
            <a:pPr algn="l"/>
            <a:endParaRPr lang="ar-EG" dirty="0"/>
          </a:p>
        </p:txBody>
      </p:sp>
    </p:spTree>
    <p:extLst>
      <p:ext uri="{BB962C8B-B14F-4D97-AF65-F5344CB8AC3E}">
        <p14:creationId xmlns:p14="http://schemas.microsoft.com/office/powerpoint/2010/main" val="3257072165"/>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000"/>
                                        <p:tgtEl>
                                          <p:spTgt spid="3">
                                            <p:txEl>
                                              <p:pRg st="1" end="1"/>
                                            </p:txEl>
                                          </p:spTgt>
                                        </p:tgtEl>
                                      </p:cBhvr>
                                    </p:animEffect>
                                    <p:anim calcmode="lin" valueType="num">
                                      <p:cBhvr>
                                        <p:cTn id="15"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6"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000"/>
                                        <p:tgtEl>
                                          <p:spTgt spid="3">
                                            <p:txEl>
                                              <p:pRg st="2" end="2"/>
                                            </p:txEl>
                                          </p:spTgt>
                                        </p:tgtEl>
                                      </p:cBhvr>
                                    </p:animEffect>
                                    <p:anim calcmode="lin" valueType="num">
                                      <p:cBhvr>
                                        <p:cTn id="22"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3"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45"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2000"/>
                                        <p:tgtEl>
                                          <p:spTgt spid="3">
                                            <p:txEl>
                                              <p:pRg st="3" end="3"/>
                                            </p:txEl>
                                          </p:spTgt>
                                        </p:tgtEl>
                                      </p:cBhvr>
                                    </p:animEffect>
                                    <p:anim calcmode="lin" valueType="num">
                                      <p:cBhvr>
                                        <p:cTn id="29"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30"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45"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2000"/>
                                        <p:tgtEl>
                                          <p:spTgt spid="3">
                                            <p:txEl>
                                              <p:pRg st="4" end="4"/>
                                            </p:txEl>
                                          </p:spTgt>
                                        </p:tgtEl>
                                      </p:cBhvr>
                                    </p:animEffect>
                                    <p:anim calcmode="lin" valueType="num">
                                      <p:cBhvr>
                                        <p:cTn id="36"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37"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38" fill="hold">
                      <p:stCondLst>
                        <p:cond delay="indefinite"/>
                      </p:stCondLst>
                      <p:childTnLst>
                        <p:par>
                          <p:cTn id="39" fill="hold">
                            <p:stCondLst>
                              <p:cond delay="0"/>
                            </p:stCondLst>
                            <p:childTnLst>
                              <p:par>
                                <p:cTn id="40" presetID="45"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2000"/>
                                        <p:tgtEl>
                                          <p:spTgt spid="3">
                                            <p:txEl>
                                              <p:pRg st="5" end="5"/>
                                            </p:txEl>
                                          </p:spTgt>
                                        </p:tgtEl>
                                      </p:cBhvr>
                                    </p:animEffect>
                                    <p:anim calcmode="lin" valueType="num">
                                      <p:cBhvr>
                                        <p:cTn id="43" dur="20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44" dur="20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629400"/>
          </a:xfrm>
        </p:spPr>
        <p:txBody>
          <a:bodyPr>
            <a:normAutofit fontScale="92500" lnSpcReduction="10000"/>
          </a:bodyPr>
          <a:lstStyle/>
          <a:p>
            <a:pPr algn="l"/>
            <a:r>
              <a:rPr lang="en-US" b="1" u="sng" dirty="0">
                <a:solidFill>
                  <a:srgbClr val="FFFF00"/>
                </a:solidFill>
              </a:rPr>
              <a:t>Immunity:</a:t>
            </a:r>
            <a:endParaRPr lang="en-US" dirty="0">
              <a:solidFill>
                <a:srgbClr val="FFFF00"/>
              </a:solidFill>
            </a:endParaRPr>
          </a:p>
          <a:p>
            <a:pPr algn="l"/>
            <a:r>
              <a:rPr lang="en-US" dirty="0"/>
              <a:t>Two vaccines were used:</a:t>
            </a:r>
          </a:p>
          <a:p>
            <a:pPr lvl="0" algn="l"/>
            <a:r>
              <a:rPr lang="en-US" b="1" dirty="0">
                <a:solidFill>
                  <a:srgbClr val="FFFF00"/>
                </a:solidFill>
              </a:rPr>
              <a:t>Pasteur vaccine 1</a:t>
            </a:r>
            <a:r>
              <a:rPr lang="en-US" dirty="0"/>
              <a:t>: attenuated by growing at 42ºc for 12 day , it kills mice but not guinea pig or rabbits.</a:t>
            </a:r>
          </a:p>
          <a:p>
            <a:pPr lvl="0" algn="l"/>
            <a:r>
              <a:rPr lang="en-US" b="1" dirty="0">
                <a:solidFill>
                  <a:srgbClr val="FFFF00"/>
                </a:solidFill>
              </a:rPr>
              <a:t>Pasteur vaccine 2</a:t>
            </a:r>
            <a:r>
              <a:rPr lang="en-US" dirty="0"/>
              <a:t>: attenuated for shorter time, about (5-7 days) so it kills mice and guinea pigs but not rabbits and sheep. </a:t>
            </a:r>
          </a:p>
          <a:p>
            <a:pPr algn="l"/>
            <a:r>
              <a:rPr lang="en-US" dirty="0"/>
              <a:t>    By using </a:t>
            </a:r>
            <a:r>
              <a:rPr lang="en-US" dirty="0" err="1"/>
              <a:t>pasteur</a:t>
            </a:r>
            <a:r>
              <a:rPr lang="en-US" dirty="0"/>
              <a:t> vaccine 2 simultaneously with immune serum.</a:t>
            </a:r>
          </a:p>
          <a:p>
            <a:pPr algn="l"/>
            <a:r>
              <a:rPr lang="en-US" dirty="0"/>
              <a:t>   By using</a:t>
            </a:r>
            <a:r>
              <a:rPr lang="en-US" b="1" i="1" dirty="0"/>
              <a:t> </a:t>
            </a:r>
            <a:r>
              <a:rPr lang="en-US" b="1" i="1" dirty="0">
                <a:solidFill>
                  <a:srgbClr val="FFFF00"/>
                </a:solidFill>
              </a:rPr>
              <a:t>spore vaccine </a:t>
            </a:r>
            <a:r>
              <a:rPr lang="en-US" dirty="0"/>
              <a:t>which is attenuated to correspond to </a:t>
            </a:r>
            <a:r>
              <a:rPr lang="en-US" dirty="0" err="1"/>
              <a:t>pasteur</a:t>
            </a:r>
            <a:r>
              <a:rPr lang="en-US" dirty="0"/>
              <a:t> vaccine 2 and it is given intradermal.</a:t>
            </a:r>
          </a:p>
          <a:p>
            <a:pPr algn="l"/>
            <a:r>
              <a:rPr lang="en-US" dirty="0"/>
              <a:t> Serum therapy in anthrax has been demonstrated to be dependable.</a:t>
            </a:r>
          </a:p>
        </p:txBody>
      </p:sp>
    </p:spTree>
    <p:extLst>
      <p:ext uri="{BB962C8B-B14F-4D97-AF65-F5344CB8AC3E}">
        <p14:creationId xmlns:p14="http://schemas.microsoft.com/office/powerpoint/2010/main" val="857650167"/>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000"/>
                                        <p:tgtEl>
                                          <p:spTgt spid="3">
                                            <p:txEl>
                                              <p:pRg st="1" end="1"/>
                                            </p:txEl>
                                          </p:spTgt>
                                        </p:tgtEl>
                                      </p:cBhvr>
                                    </p:animEffect>
                                    <p:anim calcmode="lin" valueType="num">
                                      <p:cBhvr>
                                        <p:cTn id="15"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6"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000"/>
                                        <p:tgtEl>
                                          <p:spTgt spid="3">
                                            <p:txEl>
                                              <p:pRg st="2" end="2"/>
                                            </p:txEl>
                                          </p:spTgt>
                                        </p:tgtEl>
                                      </p:cBhvr>
                                    </p:animEffect>
                                    <p:anim calcmode="lin" valueType="num">
                                      <p:cBhvr>
                                        <p:cTn id="22"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3"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45"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2000"/>
                                        <p:tgtEl>
                                          <p:spTgt spid="3">
                                            <p:txEl>
                                              <p:pRg st="3" end="3"/>
                                            </p:txEl>
                                          </p:spTgt>
                                        </p:tgtEl>
                                      </p:cBhvr>
                                    </p:animEffect>
                                    <p:anim calcmode="lin" valueType="num">
                                      <p:cBhvr>
                                        <p:cTn id="29"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30"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45"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2000"/>
                                        <p:tgtEl>
                                          <p:spTgt spid="3">
                                            <p:txEl>
                                              <p:pRg st="4" end="4"/>
                                            </p:txEl>
                                          </p:spTgt>
                                        </p:tgtEl>
                                      </p:cBhvr>
                                    </p:animEffect>
                                    <p:anim calcmode="lin" valueType="num">
                                      <p:cBhvr>
                                        <p:cTn id="36"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37"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38" fill="hold">
                      <p:stCondLst>
                        <p:cond delay="indefinite"/>
                      </p:stCondLst>
                      <p:childTnLst>
                        <p:par>
                          <p:cTn id="39" fill="hold">
                            <p:stCondLst>
                              <p:cond delay="0"/>
                            </p:stCondLst>
                            <p:childTnLst>
                              <p:par>
                                <p:cTn id="40" presetID="45"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2000"/>
                                        <p:tgtEl>
                                          <p:spTgt spid="3">
                                            <p:txEl>
                                              <p:pRg st="5" end="5"/>
                                            </p:txEl>
                                          </p:spTgt>
                                        </p:tgtEl>
                                      </p:cBhvr>
                                    </p:animEffect>
                                    <p:anim calcmode="lin" valueType="num">
                                      <p:cBhvr>
                                        <p:cTn id="43" dur="20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44" dur="20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45"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2000"/>
                                        <p:tgtEl>
                                          <p:spTgt spid="3">
                                            <p:txEl>
                                              <p:pRg st="6" end="6"/>
                                            </p:txEl>
                                          </p:spTgt>
                                        </p:tgtEl>
                                      </p:cBhvr>
                                    </p:animEffect>
                                    <p:anim calcmode="lin" valueType="num">
                                      <p:cBhvr>
                                        <p:cTn id="50" dur="2000" fill="hold"/>
                                        <p:tgtEl>
                                          <p:spTgt spid="3">
                                            <p:txEl>
                                              <p:pRg st="6" end="6"/>
                                            </p:txEl>
                                          </p:spTgt>
                                        </p:tgtEl>
                                        <p:attrNameLst>
                                          <p:attrName>ppt_w</p:attrName>
                                        </p:attrNameLst>
                                      </p:cBhvr>
                                      <p:tavLst>
                                        <p:tav tm="0" fmla="#ppt_w*sin(2.5*pi*$)">
                                          <p:val>
                                            <p:fltVal val="0"/>
                                          </p:val>
                                        </p:tav>
                                        <p:tav tm="100000">
                                          <p:val>
                                            <p:fltVal val="1"/>
                                          </p:val>
                                        </p:tav>
                                      </p:tavLst>
                                    </p:anim>
                                    <p:anim calcmode="lin" valueType="num">
                                      <p:cBhvr>
                                        <p:cTn id="51" dur="20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534400" cy="6477000"/>
          </a:xfrm>
        </p:spPr>
        <p:txBody>
          <a:bodyPr/>
          <a:lstStyle/>
          <a:p>
            <a:pPr algn="l"/>
            <a:r>
              <a:rPr lang="en-US" b="1" u="sng" dirty="0">
                <a:solidFill>
                  <a:srgbClr val="FFFF00"/>
                </a:solidFill>
              </a:rPr>
              <a:t>Diagnosis of anthrax:</a:t>
            </a:r>
            <a:endParaRPr lang="en-US" dirty="0">
              <a:solidFill>
                <a:srgbClr val="FFFF00"/>
              </a:solidFill>
            </a:endParaRPr>
          </a:p>
          <a:p>
            <a:pPr algn="l"/>
            <a:r>
              <a:rPr lang="en-US" dirty="0"/>
              <a:t>In submitting material for anthrax diagnosis; great caution must be exercised, it is an unnecessary risk to autopsy carcass which has obviously died of anthrax, sending an ear packed in a tight suitable container is universal practice, also sending of blood smears, cotton swabs, and small vial of blood or tissues is preferable if sufficient caution is taken.</a:t>
            </a:r>
          </a:p>
          <a:p>
            <a:pPr algn="l"/>
            <a:endParaRPr lang="ar-EG" dirty="0"/>
          </a:p>
        </p:txBody>
      </p:sp>
    </p:spTree>
    <p:extLst>
      <p:ext uri="{BB962C8B-B14F-4D97-AF65-F5344CB8AC3E}">
        <p14:creationId xmlns:p14="http://schemas.microsoft.com/office/powerpoint/2010/main" val="604027517"/>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600"/>
          </a:xfrm>
        </p:spPr>
        <p:txBody>
          <a:bodyPr/>
          <a:lstStyle/>
          <a:p>
            <a:pPr lvl="0" algn="l" rtl="0"/>
            <a:r>
              <a:rPr lang="en-US" dirty="0"/>
              <a:t>By direct microscopic smears from the infected materials blood film from ear vein stained with poly chrome </a:t>
            </a:r>
            <a:r>
              <a:rPr lang="en-US" dirty="0" err="1"/>
              <a:t>methlyne</a:t>
            </a:r>
            <a:r>
              <a:rPr lang="en-US" dirty="0"/>
              <a:t> blue and observing the definite capsule surrounding the bacilli.</a:t>
            </a:r>
          </a:p>
          <a:p>
            <a:pPr lvl="0" algn="l"/>
            <a:r>
              <a:rPr lang="en-US" dirty="0"/>
              <a:t>Cultivation on blood agar where no </a:t>
            </a:r>
            <a:r>
              <a:rPr lang="en-US" dirty="0" err="1"/>
              <a:t>haemolysis</a:t>
            </a:r>
            <a:r>
              <a:rPr lang="en-US" dirty="0"/>
              <a:t> is produced and the typical curly edge of the colonies is seen.</a:t>
            </a:r>
          </a:p>
          <a:p>
            <a:pPr algn="l"/>
            <a:endParaRPr lang="ar-EG" dirty="0"/>
          </a:p>
        </p:txBody>
      </p:sp>
    </p:spTree>
    <p:extLst>
      <p:ext uri="{BB962C8B-B14F-4D97-AF65-F5344CB8AC3E}">
        <p14:creationId xmlns:p14="http://schemas.microsoft.com/office/powerpoint/2010/main" val="177385401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715317"/>
          </a:xfrm>
        </p:spPr>
        <p:txBody>
          <a:bodyPr/>
          <a:lstStyle/>
          <a:p>
            <a:pPr algn="l"/>
            <a:r>
              <a:rPr lang="en-US" dirty="0" err="1"/>
              <a:t>Subcutaeneous</a:t>
            </a:r>
            <a:r>
              <a:rPr lang="en-US" dirty="0"/>
              <a:t> inoculation of suspected materials into guinea pigs in which death is usually produced in 48 hours. Gelatinous edema and hemorrhage are found at the inoculation site and numerous bacilli are seen in stained smears made from fluid in the area </a:t>
            </a:r>
            <a:endParaRPr lang="ar-EG" dirty="0"/>
          </a:p>
        </p:txBody>
      </p:sp>
    </p:spTree>
    <p:extLst>
      <p:ext uri="{BB962C8B-B14F-4D97-AF65-F5344CB8AC3E}">
        <p14:creationId xmlns:p14="http://schemas.microsoft.com/office/powerpoint/2010/main" val="2941252765"/>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305800" cy="6248400"/>
          </a:xfrm>
        </p:spPr>
        <p:txBody>
          <a:bodyPr/>
          <a:lstStyle/>
          <a:p>
            <a:pPr algn="l"/>
            <a:endParaRPr lang="en-US" dirty="0" smtClean="0"/>
          </a:p>
          <a:p>
            <a:pPr algn="l"/>
            <a:endParaRPr lang="en-US" dirty="0"/>
          </a:p>
          <a:p>
            <a:pPr algn="l"/>
            <a:r>
              <a:rPr lang="en-US" dirty="0" smtClean="0"/>
              <a:t>They </a:t>
            </a:r>
            <a:r>
              <a:rPr lang="en-US" dirty="0"/>
              <a:t>are found in the soil and on decaying vegetation where they are most active in bringing about the decomposition of organic substances .because of the resistance of the spores to high temperatures and desiccation .these organisms are among those which most frequently contaminate culture media in the laboratory as </a:t>
            </a:r>
            <a:r>
              <a:rPr lang="en-US" dirty="0" err="1"/>
              <a:t>anthracoids</a:t>
            </a:r>
            <a:r>
              <a:rPr lang="en-US" dirty="0"/>
              <a:t>.</a:t>
            </a:r>
          </a:p>
          <a:p>
            <a:pPr algn="l"/>
            <a:endParaRPr lang="ar-EG" dirty="0"/>
          </a:p>
        </p:txBody>
      </p:sp>
      <p:sp>
        <p:nvSpPr>
          <p:cNvPr id="4" name="Oval 3"/>
          <p:cNvSpPr/>
          <p:nvPr/>
        </p:nvSpPr>
        <p:spPr>
          <a:xfrm>
            <a:off x="762000" y="228600"/>
            <a:ext cx="4724400" cy="114299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en-US" sz="3600" b="1" dirty="0"/>
              <a:t>Distribution :</a:t>
            </a:r>
          </a:p>
        </p:txBody>
      </p:sp>
    </p:spTree>
    <p:extLst>
      <p:ext uri="{BB962C8B-B14F-4D97-AF65-F5344CB8AC3E}">
        <p14:creationId xmlns:p14="http://schemas.microsoft.com/office/powerpoint/2010/main" val="1276236375"/>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heel(1)">
                                      <p:cBhvr>
                                        <p:cTn id="13"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96000"/>
          </a:xfrm>
        </p:spPr>
        <p:txBody>
          <a:bodyPr>
            <a:normAutofit fontScale="85000" lnSpcReduction="20000"/>
          </a:bodyPr>
          <a:lstStyle/>
          <a:p>
            <a:pPr algn="l"/>
            <a:r>
              <a:rPr lang="en-US" b="1" u="sng" dirty="0">
                <a:solidFill>
                  <a:srgbClr val="FFFF00"/>
                </a:solidFill>
              </a:rPr>
              <a:t>By Ascoli´s test: </a:t>
            </a:r>
            <a:r>
              <a:rPr lang="en-US" dirty="0">
                <a:solidFill>
                  <a:srgbClr val="FFFF00"/>
                </a:solidFill>
              </a:rPr>
              <a:t> </a:t>
            </a:r>
            <a:endParaRPr lang="en-US" dirty="0" smtClean="0">
              <a:solidFill>
                <a:srgbClr val="FFFF00"/>
              </a:solidFill>
            </a:endParaRPr>
          </a:p>
          <a:p>
            <a:pPr algn="l"/>
            <a:endParaRPr lang="en-US" dirty="0"/>
          </a:p>
          <a:p>
            <a:pPr algn="l"/>
            <a:r>
              <a:rPr lang="en-US" dirty="0" smtClean="0"/>
              <a:t>It </a:t>
            </a:r>
            <a:r>
              <a:rPr lang="en-US" dirty="0"/>
              <a:t>depends on the occurrence of specific precipitation in the serum of an immunized animal.</a:t>
            </a:r>
          </a:p>
          <a:p>
            <a:pPr lvl="0" algn="l"/>
            <a:r>
              <a:rPr lang="en-US" dirty="0"/>
              <a:t>Serum with known precipitating properties must be selected.</a:t>
            </a:r>
          </a:p>
          <a:p>
            <a:pPr lvl="0" algn="l"/>
            <a:r>
              <a:rPr lang="en-US" dirty="0"/>
              <a:t>An extract of the tissues is made in slightly acidified saline.</a:t>
            </a:r>
          </a:p>
          <a:p>
            <a:pPr lvl="0" algn="l"/>
            <a:r>
              <a:rPr lang="en-US" dirty="0"/>
              <a:t>The fluid is boiled for extraction, then filtrate through filter paper.</a:t>
            </a:r>
          </a:p>
          <a:p>
            <a:pPr algn="l"/>
            <a:r>
              <a:rPr lang="en-US" dirty="0"/>
              <a:t> </a:t>
            </a:r>
          </a:p>
          <a:p>
            <a:pPr algn="l"/>
            <a:r>
              <a:rPr lang="en-US" dirty="0"/>
              <a:t> </a:t>
            </a:r>
          </a:p>
          <a:p>
            <a:pPr lvl="0" algn="l"/>
            <a:r>
              <a:rPr lang="en-US" dirty="0"/>
              <a:t>0.5ml of serum is placed in a narrow tube and the filtrate is carefully run onto the top.</a:t>
            </a:r>
          </a:p>
          <a:p>
            <a:pPr algn="l"/>
            <a:r>
              <a:rPr lang="en-US" dirty="0"/>
              <a:t>The development of white ring of precipitate at the junction of the two fluids denotes positive result</a:t>
            </a:r>
            <a:endParaRPr lang="ar-EG" dirty="0"/>
          </a:p>
        </p:txBody>
      </p:sp>
    </p:spTree>
    <p:extLst>
      <p:ext uri="{BB962C8B-B14F-4D97-AF65-F5344CB8AC3E}">
        <p14:creationId xmlns:p14="http://schemas.microsoft.com/office/powerpoint/2010/main" val="3324594997"/>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p:cTn id="42"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4" dur="500"/>
                                        <p:tgtEl>
                                          <p:spTgt spid="3">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51" dur="500"/>
                                        <p:tgtEl>
                                          <p:spTgt spid="3">
                                            <p:txEl>
                                              <p:pRg st="7" end="7"/>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 calcmode="lin" valueType="num">
                                      <p:cBhvr>
                                        <p:cTn id="56"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7"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58" dur="500"/>
                                        <p:tgtEl>
                                          <p:spTgt spid="3">
                                            <p:txEl>
                                              <p:pRg st="8" end="8"/>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 calcmode="lin" valueType="num">
                                      <p:cBhvr>
                                        <p:cTn id="63"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64" dur="500" fill="hold"/>
                                        <p:tgtEl>
                                          <p:spTgt spid="3">
                                            <p:txEl>
                                              <p:pRg st="9" end="9"/>
                                            </p:txEl>
                                          </p:spTgt>
                                        </p:tgtEl>
                                        <p:attrNameLst>
                                          <p:attrName>ppt_h</p:attrName>
                                        </p:attrNameLst>
                                      </p:cBhvr>
                                      <p:tavLst>
                                        <p:tav tm="0">
                                          <p:val>
                                            <p:fltVal val="0"/>
                                          </p:val>
                                        </p:tav>
                                        <p:tav tm="100000">
                                          <p:val>
                                            <p:strVal val="#ppt_h"/>
                                          </p:val>
                                        </p:tav>
                                      </p:tavLst>
                                    </p:anim>
                                    <p:animEffect transition="in" filter="fade">
                                      <p:cBhvr>
                                        <p:cTn id="65"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u="sng" dirty="0">
                <a:effectLst/>
              </a:rPr>
              <a:t>Differentiation between </a:t>
            </a:r>
            <a:r>
              <a:rPr lang="en-US" b="1" i="1" u="sng" dirty="0" err="1">
                <a:effectLst/>
              </a:rPr>
              <a:t>B.anthracis</a:t>
            </a:r>
            <a:r>
              <a:rPr lang="en-US" b="1" u="sng" dirty="0">
                <a:effectLst/>
              </a:rPr>
              <a:t> and </a:t>
            </a:r>
            <a:r>
              <a:rPr lang="en-US" b="1" i="1" u="sng" dirty="0" err="1">
                <a:effectLst/>
              </a:rPr>
              <a:t>B.anthracoids</a:t>
            </a:r>
            <a:endParaRPr lang="ar-EG"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100954082"/>
              </p:ext>
            </p:extLst>
          </p:nvPr>
        </p:nvGraphicFramePr>
        <p:xfrm>
          <a:off x="457200" y="1646238"/>
          <a:ext cx="8229600" cy="5308600"/>
        </p:xfrm>
        <a:graphic>
          <a:graphicData uri="http://schemas.openxmlformats.org/drawingml/2006/table">
            <a:tbl>
              <a:tblPr rtl="1" firstRow="1" bandRow="1">
                <a:tableStyleId>{5C22544A-7EE6-4342-B048-85BDC9FD1C3A}</a:tableStyleId>
              </a:tblPr>
              <a:tblGrid>
                <a:gridCol w="2743200"/>
                <a:gridCol w="2743200"/>
                <a:gridCol w="2743200"/>
              </a:tblGrid>
              <a:tr h="370840">
                <a:tc>
                  <a:txBody>
                    <a:bodyPr/>
                    <a:lstStyle/>
                    <a:p>
                      <a:pPr algn="ctr" rtl="0">
                        <a:spcAft>
                          <a:spcPts val="1000"/>
                        </a:spcAft>
                        <a:tabLst>
                          <a:tab pos="2162175" algn="l"/>
                          <a:tab pos="3664585" algn="l"/>
                          <a:tab pos="5274310" algn="r"/>
                        </a:tabLst>
                      </a:pPr>
                      <a:r>
                        <a:rPr lang="en-US" sz="1600" b="1" i="1" dirty="0">
                          <a:solidFill>
                            <a:schemeClr val="bg1"/>
                          </a:solidFill>
                          <a:effectLst/>
                          <a:latin typeface="Calibri"/>
                          <a:ea typeface="Times New Roman"/>
                          <a:cs typeface="Arial"/>
                        </a:rPr>
                        <a:t>B. </a:t>
                      </a:r>
                      <a:r>
                        <a:rPr lang="en-US" sz="1600" b="1" i="1" dirty="0" err="1">
                          <a:solidFill>
                            <a:schemeClr val="bg1"/>
                          </a:solidFill>
                          <a:effectLst/>
                          <a:latin typeface="Calibri"/>
                          <a:ea typeface="Times New Roman"/>
                          <a:cs typeface="Arial"/>
                        </a:rPr>
                        <a:t>anthracoids</a:t>
                      </a:r>
                      <a:endParaRPr lang="en-US" sz="1100" b="1" dirty="0">
                        <a:solidFill>
                          <a:schemeClr val="bg1"/>
                        </a:solidFill>
                        <a:effectLst/>
                        <a:latin typeface="Times New Roman"/>
                        <a:ea typeface="Times New Roman"/>
                        <a:cs typeface="Arial"/>
                      </a:endParaRPr>
                    </a:p>
                    <a:p>
                      <a:pPr algn="ctr" rtl="0">
                        <a:spcAft>
                          <a:spcPts val="1000"/>
                        </a:spcAft>
                        <a:tabLst>
                          <a:tab pos="2162175" algn="l"/>
                          <a:tab pos="3664585" algn="l"/>
                          <a:tab pos="5274310" algn="r"/>
                        </a:tabLst>
                      </a:pPr>
                      <a:r>
                        <a:rPr lang="en-US" sz="1600" b="1" i="1" dirty="0">
                          <a:solidFill>
                            <a:schemeClr val="bg1"/>
                          </a:solidFill>
                          <a:effectLst/>
                          <a:latin typeface="Calibri"/>
                          <a:ea typeface="Times New Roman"/>
                          <a:cs typeface="Arial"/>
                        </a:rPr>
                        <a:t> </a:t>
                      </a:r>
                      <a:endParaRPr lang="en-US" sz="1100" b="1" dirty="0">
                        <a:solidFill>
                          <a:schemeClr val="bg1"/>
                        </a:solidFill>
                        <a:effectLst/>
                        <a:latin typeface="Times New Roman"/>
                        <a:ea typeface="Times New Roman"/>
                        <a:cs typeface="Arial"/>
                      </a:endParaRPr>
                    </a:p>
                  </a:txBody>
                  <a:tcPr marL="68580" marR="68580" marT="0" marB="0"/>
                </a:tc>
                <a:tc>
                  <a:txBody>
                    <a:bodyPr/>
                    <a:lstStyle/>
                    <a:p>
                      <a:pPr algn="ctr" rtl="0">
                        <a:spcAft>
                          <a:spcPts val="1000"/>
                        </a:spcAft>
                        <a:tabLst>
                          <a:tab pos="2162175" algn="l"/>
                          <a:tab pos="3664585" algn="l"/>
                          <a:tab pos="5274310" algn="r"/>
                        </a:tabLst>
                      </a:pPr>
                      <a:r>
                        <a:rPr lang="en-US" sz="1600" b="1" i="1" dirty="0">
                          <a:solidFill>
                            <a:schemeClr val="bg1"/>
                          </a:solidFill>
                          <a:effectLst/>
                          <a:latin typeface="Calibri"/>
                          <a:ea typeface="Times New Roman"/>
                          <a:cs typeface="Arial"/>
                        </a:rPr>
                        <a:t>B. </a:t>
                      </a:r>
                      <a:r>
                        <a:rPr lang="en-US" sz="1600" b="1" i="1" dirty="0" err="1">
                          <a:solidFill>
                            <a:schemeClr val="bg1"/>
                          </a:solidFill>
                          <a:effectLst/>
                          <a:latin typeface="Calibri"/>
                          <a:ea typeface="Times New Roman"/>
                          <a:cs typeface="Arial"/>
                        </a:rPr>
                        <a:t>anthracis</a:t>
                      </a:r>
                      <a:endParaRPr lang="en-US" sz="1100" b="1" dirty="0">
                        <a:solidFill>
                          <a:schemeClr val="bg1"/>
                        </a:solidFill>
                        <a:effectLst/>
                        <a:latin typeface="Times New Roman"/>
                        <a:ea typeface="Times New Roman"/>
                        <a:cs typeface="Arial"/>
                      </a:endParaRPr>
                    </a:p>
                  </a:txBody>
                  <a:tcPr marL="68580" marR="68580" marT="0" marB="0"/>
                </a:tc>
                <a:tc>
                  <a:txBody>
                    <a:bodyPr/>
                    <a:lstStyle/>
                    <a:p>
                      <a:pPr algn="just" rtl="0">
                        <a:spcAft>
                          <a:spcPts val="1000"/>
                        </a:spcAft>
                        <a:tabLst>
                          <a:tab pos="2162175" algn="l"/>
                          <a:tab pos="3664585" algn="l"/>
                          <a:tab pos="5274310" algn="r"/>
                        </a:tabLst>
                      </a:pPr>
                      <a:r>
                        <a:rPr lang="en-US" sz="1600" b="1" dirty="0">
                          <a:solidFill>
                            <a:schemeClr val="bg1"/>
                          </a:solidFill>
                          <a:effectLst/>
                          <a:latin typeface="Calibri"/>
                          <a:ea typeface="Times New Roman"/>
                          <a:cs typeface="Arial"/>
                        </a:rPr>
                        <a:t>Characters            </a:t>
                      </a:r>
                      <a:endParaRPr lang="en-US" sz="1100" b="1" dirty="0">
                        <a:solidFill>
                          <a:schemeClr val="bg1"/>
                        </a:solidFill>
                        <a:effectLst/>
                        <a:latin typeface="Times New Roman"/>
                        <a:ea typeface="Times New Roman"/>
                        <a:cs typeface="Arial"/>
                      </a:endParaRPr>
                    </a:p>
                  </a:txBody>
                  <a:tcPr marL="68580" marR="68580" marT="0" marB="0"/>
                </a:tc>
              </a:tr>
              <a:tr h="370840">
                <a:tc>
                  <a:txBody>
                    <a:bodyPr/>
                    <a:lstStyle/>
                    <a:p>
                      <a:pPr algn="ctr" rtl="0">
                        <a:spcAft>
                          <a:spcPts val="1000"/>
                        </a:spcAft>
                        <a:tabLst>
                          <a:tab pos="2162175" algn="l"/>
                          <a:tab pos="3664585" algn="l"/>
                          <a:tab pos="5274310" algn="r"/>
                        </a:tabLst>
                      </a:pPr>
                      <a:r>
                        <a:rPr lang="en-US" sz="1600" b="1">
                          <a:solidFill>
                            <a:schemeClr val="bg1"/>
                          </a:solidFill>
                          <a:effectLst/>
                          <a:latin typeface="Calibri"/>
                          <a:ea typeface="Times New Roman"/>
                          <a:cs typeface="Arial"/>
                        </a:rPr>
                        <a:t>Motile</a:t>
                      </a:r>
                      <a:endParaRPr lang="en-US" sz="1100" b="1">
                        <a:solidFill>
                          <a:schemeClr val="bg1"/>
                        </a:solidFill>
                        <a:effectLst/>
                        <a:latin typeface="Times New Roman"/>
                        <a:ea typeface="Times New Roman"/>
                        <a:cs typeface="Arial"/>
                      </a:endParaRPr>
                    </a:p>
                  </a:txBody>
                  <a:tcPr marL="68580" marR="68580" marT="0" marB="0"/>
                </a:tc>
                <a:tc>
                  <a:txBody>
                    <a:bodyPr/>
                    <a:lstStyle/>
                    <a:p>
                      <a:pPr algn="ctr" rtl="0">
                        <a:spcAft>
                          <a:spcPts val="1000"/>
                        </a:spcAft>
                        <a:tabLst>
                          <a:tab pos="2162175" algn="l"/>
                          <a:tab pos="3664585" algn="l"/>
                          <a:tab pos="5274310" algn="r"/>
                        </a:tabLst>
                      </a:pPr>
                      <a:r>
                        <a:rPr lang="en-US" sz="1600" b="1">
                          <a:solidFill>
                            <a:schemeClr val="bg1"/>
                          </a:solidFill>
                          <a:effectLst/>
                          <a:latin typeface="Calibri"/>
                          <a:ea typeface="Times New Roman"/>
                          <a:cs typeface="Arial"/>
                        </a:rPr>
                        <a:t>Non motile</a:t>
                      </a:r>
                      <a:endParaRPr lang="en-US" sz="1100" b="1">
                        <a:solidFill>
                          <a:schemeClr val="bg1"/>
                        </a:solidFill>
                        <a:effectLst/>
                        <a:latin typeface="Times New Roman"/>
                        <a:ea typeface="Times New Roman"/>
                        <a:cs typeface="Arial"/>
                      </a:endParaRPr>
                    </a:p>
                  </a:txBody>
                  <a:tcPr marL="68580" marR="68580" marT="0" marB="0"/>
                </a:tc>
                <a:tc>
                  <a:txBody>
                    <a:bodyPr/>
                    <a:lstStyle/>
                    <a:p>
                      <a:pPr algn="just" rtl="0">
                        <a:spcAft>
                          <a:spcPts val="1000"/>
                        </a:spcAft>
                        <a:tabLst>
                          <a:tab pos="2162175" algn="l"/>
                          <a:tab pos="3664585" algn="l"/>
                          <a:tab pos="5274310" algn="r"/>
                        </a:tabLst>
                      </a:pPr>
                      <a:r>
                        <a:rPr lang="en-US" sz="1600" b="1">
                          <a:solidFill>
                            <a:schemeClr val="bg1"/>
                          </a:solidFill>
                          <a:effectLst/>
                          <a:latin typeface="Calibri"/>
                          <a:ea typeface="Times New Roman"/>
                          <a:cs typeface="Arial"/>
                        </a:rPr>
                        <a:t>Motility</a:t>
                      </a:r>
                      <a:endParaRPr lang="en-US" sz="1100" b="1">
                        <a:solidFill>
                          <a:schemeClr val="bg1"/>
                        </a:solidFill>
                        <a:effectLst/>
                        <a:latin typeface="Times New Roman"/>
                        <a:ea typeface="Times New Roman"/>
                        <a:cs typeface="Arial"/>
                      </a:endParaRPr>
                    </a:p>
                  </a:txBody>
                  <a:tcPr marL="68580" marR="68580" marT="0" marB="0"/>
                </a:tc>
              </a:tr>
              <a:tr h="370840">
                <a:tc>
                  <a:txBody>
                    <a:bodyPr/>
                    <a:lstStyle/>
                    <a:p>
                      <a:pPr algn="ctr" rtl="0">
                        <a:spcAft>
                          <a:spcPts val="1000"/>
                        </a:spcAft>
                        <a:tabLst>
                          <a:tab pos="2162175" algn="l"/>
                          <a:tab pos="3664585" algn="l"/>
                          <a:tab pos="5274310" algn="r"/>
                        </a:tabLst>
                      </a:pPr>
                      <a:r>
                        <a:rPr lang="en-US" sz="1600" b="1">
                          <a:solidFill>
                            <a:schemeClr val="bg1"/>
                          </a:solidFill>
                          <a:effectLst/>
                          <a:latin typeface="Calibri"/>
                          <a:ea typeface="Times New Roman"/>
                          <a:cs typeface="Arial"/>
                        </a:rPr>
                        <a:t>Abscent</a:t>
                      </a:r>
                      <a:endParaRPr lang="en-US" sz="1100" b="1">
                        <a:solidFill>
                          <a:schemeClr val="bg1"/>
                        </a:solidFill>
                        <a:effectLst/>
                        <a:latin typeface="Times New Roman"/>
                        <a:ea typeface="Times New Roman"/>
                        <a:cs typeface="Arial"/>
                      </a:endParaRPr>
                    </a:p>
                  </a:txBody>
                  <a:tcPr marL="68580" marR="68580" marT="0" marB="0"/>
                </a:tc>
                <a:tc>
                  <a:txBody>
                    <a:bodyPr/>
                    <a:lstStyle/>
                    <a:p>
                      <a:pPr algn="ctr" rtl="0">
                        <a:spcAft>
                          <a:spcPts val="1000"/>
                        </a:spcAft>
                        <a:tabLst>
                          <a:tab pos="2162175" algn="l"/>
                          <a:tab pos="3664585" algn="l"/>
                          <a:tab pos="5274310" algn="r"/>
                        </a:tabLst>
                      </a:pPr>
                      <a:r>
                        <a:rPr lang="en-US" sz="1600" b="1">
                          <a:solidFill>
                            <a:schemeClr val="bg1"/>
                          </a:solidFill>
                          <a:effectLst/>
                          <a:latin typeface="Calibri"/>
                          <a:ea typeface="Times New Roman"/>
                          <a:cs typeface="Arial"/>
                        </a:rPr>
                        <a:t>Present</a:t>
                      </a:r>
                      <a:endParaRPr lang="en-US" sz="1100" b="1">
                        <a:solidFill>
                          <a:schemeClr val="bg1"/>
                        </a:solidFill>
                        <a:effectLst/>
                        <a:latin typeface="Times New Roman"/>
                        <a:ea typeface="Times New Roman"/>
                        <a:cs typeface="Arial"/>
                      </a:endParaRPr>
                    </a:p>
                  </a:txBody>
                  <a:tcPr marL="68580" marR="68580" marT="0" marB="0"/>
                </a:tc>
                <a:tc>
                  <a:txBody>
                    <a:bodyPr/>
                    <a:lstStyle/>
                    <a:p>
                      <a:pPr algn="just" rtl="0">
                        <a:spcAft>
                          <a:spcPts val="1000"/>
                        </a:spcAft>
                        <a:tabLst>
                          <a:tab pos="2162175" algn="l"/>
                          <a:tab pos="3664585" algn="l"/>
                          <a:tab pos="5274310" algn="r"/>
                        </a:tabLst>
                      </a:pPr>
                      <a:r>
                        <a:rPr lang="en-US" sz="1600" b="1">
                          <a:solidFill>
                            <a:schemeClr val="bg1"/>
                          </a:solidFill>
                          <a:effectLst/>
                          <a:latin typeface="Calibri"/>
                          <a:ea typeface="Times New Roman"/>
                          <a:cs typeface="Arial"/>
                        </a:rPr>
                        <a:t>Capsule</a:t>
                      </a:r>
                      <a:endParaRPr lang="en-US" sz="1100" b="1">
                        <a:solidFill>
                          <a:schemeClr val="bg1"/>
                        </a:solidFill>
                        <a:effectLst/>
                        <a:latin typeface="Times New Roman"/>
                        <a:ea typeface="Times New Roman"/>
                        <a:cs typeface="Arial"/>
                      </a:endParaRPr>
                    </a:p>
                  </a:txBody>
                  <a:tcPr marL="68580" marR="68580" marT="0" marB="0"/>
                </a:tc>
              </a:tr>
              <a:tr h="370840">
                <a:tc>
                  <a:txBody>
                    <a:bodyPr/>
                    <a:lstStyle/>
                    <a:p>
                      <a:pPr algn="ctr" rtl="0">
                        <a:spcAft>
                          <a:spcPts val="1000"/>
                        </a:spcAft>
                        <a:tabLst>
                          <a:tab pos="2162175" algn="l"/>
                          <a:tab pos="3664585" algn="l"/>
                          <a:tab pos="5274310" algn="r"/>
                        </a:tabLst>
                      </a:pPr>
                      <a:r>
                        <a:rPr lang="en-US" sz="1600" b="1">
                          <a:solidFill>
                            <a:schemeClr val="bg1"/>
                          </a:solidFill>
                          <a:effectLst/>
                          <a:latin typeface="Calibri"/>
                          <a:ea typeface="Times New Roman"/>
                          <a:cs typeface="Arial"/>
                        </a:rPr>
                        <a:t>Vary in shape  without bluging</a:t>
                      </a:r>
                      <a:endParaRPr lang="en-US" sz="1100" b="1">
                        <a:solidFill>
                          <a:schemeClr val="bg1"/>
                        </a:solidFill>
                        <a:effectLst/>
                        <a:latin typeface="Times New Roman"/>
                        <a:ea typeface="Times New Roman"/>
                        <a:cs typeface="Arial"/>
                      </a:endParaRPr>
                    </a:p>
                  </a:txBody>
                  <a:tcPr marL="68580" marR="68580" marT="0" marB="0"/>
                </a:tc>
                <a:tc>
                  <a:txBody>
                    <a:bodyPr/>
                    <a:lstStyle/>
                    <a:p>
                      <a:pPr algn="ctr" rtl="0">
                        <a:spcAft>
                          <a:spcPts val="1000"/>
                        </a:spcAft>
                        <a:tabLst>
                          <a:tab pos="2162175" algn="l"/>
                          <a:tab pos="3664585" algn="l"/>
                          <a:tab pos="5274310" algn="r"/>
                        </a:tabLst>
                      </a:pPr>
                      <a:r>
                        <a:rPr lang="en-US" sz="1600" b="1">
                          <a:solidFill>
                            <a:schemeClr val="bg1"/>
                          </a:solidFill>
                          <a:effectLst/>
                          <a:latin typeface="Calibri"/>
                          <a:ea typeface="Times New Roman"/>
                          <a:cs typeface="Arial"/>
                        </a:rPr>
                        <a:t>Oval, cenrta,not bluged</a:t>
                      </a:r>
                      <a:endParaRPr lang="en-US" sz="1100" b="1">
                        <a:solidFill>
                          <a:schemeClr val="bg1"/>
                        </a:solidFill>
                        <a:effectLst/>
                        <a:latin typeface="Times New Roman"/>
                        <a:ea typeface="Times New Roman"/>
                        <a:cs typeface="Arial"/>
                      </a:endParaRPr>
                    </a:p>
                  </a:txBody>
                  <a:tcPr marL="68580" marR="68580" marT="0" marB="0"/>
                </a:tc>
                <a:tc>
                  <a:txBody>
                    <a:bodyPr/>
                    <a:lstStyle/>
                    <a:p>
                      <a:pPr algn="just" rtl="0">
                        <a:spcAft>
                          <a:spcPts val="1000"/>
                        </a:spcAft>
                        <a:tabLst>
                          <a:tab pos="2162175" algn="l"/>
                          <a:tab pos="3664585" algn="l"/>
                          <a:tab pos="5274310" algn="r"/>
                        </a:tabLst>
                      </a:pPr>
                      <a:r>
                        <a:rPr lang="en-US" sz="1600" b="1">
                          <a:solidFill>
                            <a:schemeClr val="bg1"/>
                          </a:solidFill>
                          <a:effectLst/>
                          <a:latin typeface="Calibri"/>
                          <a:ea typeface="Times New Roman"/>
                          <a:cs typeface="Arial"/>
                        </a:rPr>
                        <a:t>Shape  and position of spore</a:t>
                      </a:r>
                      <a:endParaRPr lang="en-US" sz="1100" b="1">
                        <a:solidFill>
                          <a:schemeClr val="bg1"/>
                        </a:solidFill>
                        <a:effectLst/>
                        <a:latin typeface="Times New Roman"/>
                        <a:ea typeface="Times New Roman"/>
                        <a:cs typeface="Arial"/>
                      </a:endParaRPr>
                    </a:p>
                  </a:txBody>
                  <a:tcPr marL="68580" marR="68580" marT="0" marB="0"/>
                </a:tc>
              </a:tr>
              <a:tr h="370840">
                <a:tc>
                  <a:txBody>
                    <a:bodyPr/>
                    <a:lstStyle/>
                    <a:p>
                      <a:pPr algn="ctr" rtl="0">
                        <a:spcAft>
                          <a:spcPts val="1000"/>
                        </a:spcAft>
                        <a:tabLst>
                          <a:tab pos="2162175" algn="l"/>
                          <a:tab pos="3664585" algn="l"/>
                          <a:tab pos="5274310" algn="r"/>
                        </a:tabLst>
                      </a:pPr>
                      <a:r>
                        <a:rPr lang="en-US" sz="1600" b="1">
                          <a:solidFill>
                            <a:schemeClr val="bg1"/>
                          </a:solidFill>
                          <a:effectLst/>
                          <a:latin typeface="Calibri"/>
                          <a:ea typeface="Times New Roman"/>
                          <a:cs typeface="Arial"/>
                        </a:rPr>
                        <a:t>Singly,diplo,short chain</a:t>
                      </a:r>
                      <a:endParaRPr lang="en-US" sz="1100" b="1">
                        <a:solidFill>
                          <a:schemeClr val="bg1"/>
                        </a:solidFill>
                        <a:effectLst/>
                        <a:latin typeface="Times New Roman"/>
                        <a:ea typeface="Times New Roman"/>
                        <a:cs typeface="Arial"/>
                      </a:endParaRPr>
                    </a:p>
                  </a:txBody>
                  <a:tcPr marL="68580" marR="68580" marT="0" marB="0"/>
                </a:tc>
                <a:tc>
                  <a:txBody>
                    <a:bodyPr/>
                    <a:lstStyle/>
                    <a:p>
                      <a:pPr algn="ctr" rtl="0">
                        <a:spcAft>
                          <a:spcPts val="1000"/>
                        </a:spcAft>
                        <a:tabLst>
                          <a:tab pos="2162175" algn="l"/>
                          <a:tab pos="3664585" algn="l"/>
                          <a:tab pos="5274310" algn="r"/>
                        </a:tabLst>
                      </a:pPr>
                      <a:r>
                        <a:rPr lang="en-US" sz="1600" b="1">
                          <a:solidFill>
                            <a:schemeClr val="bg1"/>
                          </a:solidFill>
                          <a:effectLst/>
                          <a:latin typeface="Calibri"/>
                          <a:ea typeface="Times New Roman"/>
                          <a:cs typeface="Arial"/>
                        </a:rPr>
                        <a:t>Growth in long chain</a:t>
                      </a:r>
                      <a:endParaRPr lang="en-US" sz="1100" b="1">
                        <a:solidFill>
                          <a:schemeClr val="bg1"/>
                        </a:solidFill>
                        <a:effectLst/>
                        <a:latin typeface="Times New Roman"/>
                        <a:ea typeface="Times New Roman"/>
                        <a:cs typeface="Arial"/>
                      </a:endParaRPr>
                    </a:p>
                  </a:txBody>
                  <a:tcPr marL="68580" marR="68580" marT="0" marB="0"/>
                </a:tc>
                <a:tc>
                  <a:txBody>
                    <a:bodyPr/>
                    <a:lstStyle/>
                    <a:p>
                      <a:pPr algn="just" rtl="0">
                        <a:spcAft>
                          <a:spcPts val="1000"/>
                        </a:spcAft>
                        <a:tabLst>
                          <a:tab pos="2162175" algn="l"/>
                          <a:tab pos="3664585" algn="l"/>
                          <a:tab pos="5274310" algn="r"/>
                        </a:tabLst>
                      </a:pPr>
                      <a:r>
                        <a:rPr lang="en-US" sz="1600" b="1">
                          <a:solidFill>
                            <a:schemeClr val="bg1"/>
                          </a:solidFill>
                          <a:effectLst/>
                          <a:latin typeface="Calibri"/>
                          <a:ea typeface="Times New Roman"/>
                          <a:cs typeface="Arial"/>
                        </a:rPr>
                        <a:t>Chain formation  </a:t>
                      </a:r>
                      <a:endParaRPr lang="en-US" sz="1100" b="1">
                        <a:solidFill>
                          <a:schemeClr val="bg1"/>
                        </a:solidFill>
                        <a:effectLst/>
                        <a:latin typeface="Times New Roman"/>
                        <a:ea typeface="Times New Roman"/>
                        <a:cs typeface="Arial"/>
                      </a:endParaRPr>
                    </a:p>
                  </a:txBody>
                  <a:tcPr marL="68580" marR="68580" marT="0" marB="0"/>
                </a:tc>
              </a:tr>
              <a:tr h="370840">
                <a:tc>
                  <a:txBody>
                    <a:bodyPr/>
                    <a:lstStyle/>
                    <a:p>
                      <a:pPr algn="ctr" rtl="0">
                        <a:spcAft>
                          <a:spcPts val="1000"/>
                        </a:spcAft>
                        <a:tabLst>
                          <a:tab pos="2162175" algn="l"/>
                          <a:tab pos="3664585" algn="l"/>
                          <a:tab pos="5274310" algn="r"/>
                        </a:tabLst>
                      </a:pPr>
                      <a:r>
                        <a:rPr lang="en-US" sz="1600" b="1">
                          <a:solidFill>
                            <a:schemeClr val="bg1"/>
                          </a:solidFill>
                          <a:effectLst/>
                          <a:latin typeface="Calibri"/>
                          <a:ea typeface="Times New Roman"/>
                          <a:cs typeface="Arial"/>
                        </a:rPr>
                        <a:t>Turbidity or pellicle</a:t>
                      </a:r>
                      <a:endParaRPr lang="en-US" sz="1100" b="1">
                        <a:solidFill>
                          <a:schemeClr val="bg1"/>
                        </a:solidFill>
                        <a:effectLst/>
                        <a:latin typeface="Times New Roman"/>
                        <a:ea typeface="Times New Roman"/>
                        <a:cs typeface="Arial"/>
                      </a:endParaRPr>
                    </a:p>
                  </a:txBody>
                  <a:tcPr marL="68580" marR="68580" marT="0" marB="0"/>
                </a:tc>
                <a:tc>
                  <a:txBody>
                    <a:bodyPr/>
                    <a:lstStyle/>
                    <a:p>
                      <a:pPr algn="ctr" rtl="0">
                        <a:spcAft>
                          <a:spcPts val="1000"/>
                        </a:spcAft>
                        <a:tabLst>
                          <a:tab pos="2162175" algn="l"/>
                          <a:tab pos="3664585" algn="l"/>
                          <a:tab pos="5274310" algn="r"/>
                        </a:tabLst>
                      </a:pPr>
                      <a:r>
                        <a:rPr lang="en-US" sz="1600" b="1">
                          <a:solidFill>
                            <a:schemeClr val="bg1"/>
                          </a:solidFill>
                          <a:effectLst/>
                          <a:latin typeface="Calibri"/>
                          <a:ea typeface="Times New Roman"/>
                          <a:cs typeface="Arial"/>
                        </a:rPr>
                        <a:t>Cotton wool fluffy deposit</a:t>
                      </a:r>
                      <a:endParaRPr lang="en-US" sz="1100" b="1">
                        <a:solidFill>
                          <a:schemeClr val="bg1"/>
                        </a:solidFill>
                        <a:effectLst/>
                        <a:latin typeface="Times New Roman"/>
                        <a:ea typeface="Times New Roman"/>
                        <a:cs typeface="Arial"/>
                      </a:endParaRPr>
                    </a:p>
                  </a:txBody>
                  <a:tcPr marL="68580" marR="68580" marT="0" marB="0"/>
                </a:tc>
                <a:tc>
                  <a:txBody>
                    <a:bodyPr/>
                    <a:lstStyle/>
                    <a:p>
                      <a:pPr algn="just" rtl="0">
                        <a:spcAft>
                          <a:spcPts val="1000"/>
                        </a:spcAft>
                        <a:tabLst>
                          <a:tab pos="2162175" algn="l"/>
                          <a:tab pos="3664585" algn="l"/>
                          <a:tab pos="5274310" algn="r"/>
                        </a:tabLst>
                      </a:pPr>
                      <a:r>
                        <a:rPr lang="en-US" sz="1600" b="1">
                          <a:solidFill>
                            <a:schemeClr val="bg1"/>
                          </a:solidFill>
                          <a:effectLst/>
                          <a:latin typeface="Calibri"/>
                          <a:ea typeface="Times New Roman"/>
                          <a:cs typeface="Arial"/>
                        </a:rPr>
                        <a:t>Growth in broth </a:t>
                      </a:r>
                      <a:endParaRPr lang="en-US" sz="1100" b="1">
                        <a:solidFill>
                          <a:schemeClr val="bg1"/>
                        </a:solidFill>
                        <a:effectLst/>
                        <a:latin typeface="Times New Roman"/>
                        <a:ea typeface="Times New Roman"/>
                        <a:cs typeface="Arial"/>
                      </a:endParaRPr>
                    </a:p>
                  </a:txBody>
                  <a:tcPr marL="68580" marR="68580" marT="0" marB="0"/>
                </a:tc>
              </a:tr>
              <a:tr h="370840">
                <a:tc>
                  <a:txBody>
                    <a:bodyPr/>
                    <a:lstStyle/>
                    <a:p>
                      <a:pPr algn="ctr" rtl="0">
                        <a:spcAft>
                          <a:spcPts val="1000"/>
                        </a:spcAft>
                        <a:tabLst>
                          <a:tab pos="2162175" algn="l"/>
                          <a:tab pos="3664585" algn="l"/>
                          <a:tab pos="5274310" algn="r"/>
                        </a:tabLst>
                      </a:pPr>
                      <a:r>
                        <a:rPr lang="en-US" sz="1600" b="1">
                          <a:solidFill>
                            <a:schemeClr val="bg1"/>
                          </a:solidFill>
                          <a:effectLst/>
                          <a:latin typeface="Calibri"/>
                          <a:ea typeface="Times New Roman"/>
                          <a:cs typeface="Arial"/>
                        </a:rPr>
                        <a:t>Fire tree absent</a:t>
                      </a:r>
                      <a:endParaRPr lang="en-US" sz="1100" b="1">
                        <a:solidFill>
                          <a:schemeClr val="bg1"/>
                        </a:solidFill>
                        <a:effectLst/>
                        <a:latin typeface="Times New Roman"/>
                        <a:ea typeface="Times New Roman"/>
                        <a:cs typeface="Arial"/>
                      </a:endParaRPr>
                    </a:p>
                  </a:txBody>
                  <a:tcPr marL="68580" marR="68580" marT="0" marB="0"/>
                </a:tc>
                <a:tc>
                  <a:txBody>
                    <a:bodyPr/>
                    <a:lstStyle/>
                    <a:p>
                      <a:pPr algn="ctr" rtl="0">
                        <a:spcAft>
                          <a:spcPts val="1000"/>
                        </a:spcAft>
                        <a:tabLst>
                          <a:tab pos="2162175" algn="l"/>
                          <a:tab pos="3664585" algn="l"/>
                          <a:tab pos="5274310" algn="r"/>
                        </a:tabLst>
                      </a:pPr>
                      <a:r>
                        <a:rPr lang="en-US" sz="1600" b="1">
                          <a:solidFill>
                            <a:schemeClr val="bg1"/>
                          </a:solidFill>
                          <a:effectLst/>
                          <a:latin typeface="Calibri"/>
                          <a:ea typeface="Times New Roman"/>
                          <a:cs typeface="Arial"/>
                        </a:rPr>
                        <a:t>Inverted fir tree</a:t>
                      </a:r>
                      <a:endParaRPr lang="en-US" sz="1100" b="1">
                        <a:solidFill>
                          <a:schemeClr val="bg1"/>
                        </a:solidFill>
                        <a:effectLst/>
                        <a:latin typeface="Times New Roman"/>
                        <a:ea typeface="Times New Roman"/>
                        <a:cs typeface="Arial"/>
                      </a:endParaRPr>
                    </a:p>
                  </a:txBody>
                  <a:tcPr marL="68580" marR="68580" marT="0" marB="0"/>
                </a:tc>
                <a:tc>
                  <a:txBody>
                    <a:bodyPr/>
                    <a:lstStyle/>
                    <a:p>
                      <a:pPr algn="just" rtl="0">
                        <a:spcAft>
                          <a:spcPts val="1000"/>
                        </a:spcAft>
                        <a:tabLst>
                          <a:tab pos="2162175" algn="l"/>
                          <a:tab pos="3664585" algn="l"/>
                          <a:tab pos="5274310" algn="r"/>
                        </a:tabLst>
                      </a:pPr>
                      <a:r>
                        <a:rPr lang="en-US" sz="1600" b="1">
                          <a:solidFill>
                            <a:schemeClr val="bg1"/>
                          </a:solidFill>
                          <a:effectLst/>
                          <a:latin typeface="Calibri"/>
                          <a:ea typeface="Times New Roman"/>
                          <a:cs typeface="Arial"/>
                        </a:rPr>
                        <a:t>Growth in galatin stab</a:t>
                      </a:r>
                      <a:endParaRPr lang="en-US" sz="1100" b="1">
                        <a:solidFill>
                          <a:schemeClr val="bg1"/>
                        </a:solidFill>
                        <a:effectLst/>
                        <a:latin typeface="Times New Roman"/>
                        <a:ea typeface="Times New Roman"/>
                        <a:cs typeface="Arial"/>
                      </a:endParaRPr>
                    </a:p>
                  </a:txBody>
                  <a:tcPr marL="68580" marR="68580" marT="0" marB="0"/>
                </a:tc>
              </a:tr>
              <a:tr h="370840">
                <a:tc>
                  <a:txBody>
                    <a:bodyPr/>
                    <a:lstStyle/>
                    <a:p>
                      <a:pPr algn="ctr" rtl="0">
                        <a:spcAft>
                          <a:spcPts val="1000"/>
                        </a:spcAft>
                        <a:tabLst>
                          <a:tab pos="2162175" algn="l"/>
                          <a:tab pos="3664585" algn="l"/>
                          <a:tab pos="5274310" algn="r"/>
                        </a:tabLst>
                      </a:pPr>
                      <a:r>
                        <a:rPr lang="en-US" sz="1600" b="1">
                          <a:solidFill>
                            <a:schemeClr val="bg1"/>
                          </a:solidFill>
                          <a:effectLst/>
                          <a:latin typeface="Calibri"/>
                          <a:ea typeface="Times New Roman"/>
                          <a:cs typeface="Arial"/>
                        </a:rPr>
                        <a:t>Strong (β)</a:t>
                      </a:r>
                      <a:endParaRPr lang="en-US" sz="1100" b="1">
                        <a:solidFill>
                          <a:schemeClr val="bg1"/>
                        </a:solidFill>
                        <a:effectLst/>
                        <a:latin typeface="Times New Roman"/>
                        <a:ea typeface="Times New Roman"/>
                        <a:cs typeface="Arial"/>
                      </a:endParaRPr>
                    </a:p>
                  </a:txBody>
                  <a:tcPr marL="68580" marR="68580" marT="0" marB="0"/>
                </a:tc>
                <a:tc>
                  <a:txBody>
                    <a:bodyPr/>
                    <a:lstStyle/>
                    <a:p>
                      <a:pPr algn="ctr" rtl="0">
                        <a:spcAft>
                          <a:spcPts val="1000"/>
                        </a:spcAft>
                        <a:tabLst>
                          <a:tab pos="2162175" algn="l"/>
                          <a:tab pos="3664585" algn="l"/>
                          <a:tab pos="5274310" algn="r"/>
                        </a:tabLst>
                      </a:pPr>
                      <a:r>
                        <a:rPr lang="en-US" sz="1600" b="1">
                          <a:solidFill>
                            <a:schemeClr val="bg1"/>
                          </a:solidFill>
                          <a:effectLst/>
                          <a:latin typeface="Calibri"/>
                          <a:ea typeface="Times New Roman"/>
                          <a:cs typeface="Arial"/>
                        </a:rPr>
                        <a:t>Weak or no</a:t>
                      </a:r>
                      <a:endParaRPr lang="en-US" sz="1100" b="1">
                        <a:solidFill>
                          <a:schemeClr val="bg1"/>
                        </a:solidFill>
                        <a:effectLst/>
                        <a:latin typeface="Times New Roman"/>
                        <a:ea typeface="Times New Roman"/>
                        <a:cs typeface="Arial"/>
                      </a:endParaRPr>
                    </a:p>
                  </a:txBody>
                  <a:tcPr marL="68580" marR="68580" marT="0" marB="0"/>
                </a:tc>
                <a:tc>
                  <a:txBody>
                    <a:bodyPr/>
                    <a:lstStyle/>
                    <a:p>
                      <a:pPr algn="just" rtl="0">
                        <a:spcAft>
                          <a:spcPts val="1000"/>
                        </a:spcAft>
                        <a:tabLst>
                          <a:tab pos="2162175" algn="l"/>
                          <a:tab pos="3664585" algn="l"/>
                          <a:tab pos="5274310" algn="r"/>
                        </a:tabLst>
                      </a:pPr>
                      <a:r>
                        <a:rPr lang="en-US" sz="1600" b="1">
                          <a:solidFill>
                            <a:schemeClr val="bg1"/>
                          </a:solidFill>
                          <a:effectLst/>
                          <a:latin typeface="Calibri"/>
                          <a:ea typeface="Times New Roman"/>
                          <a:cs typeface="Arial"/>
                        </a:rPr>
                        <a:t>Haemolysis</a:t>
                      </a:r>
                      <a:endParaRPr lang="en-US" sz="1100" b="1">
                        <a:solidFill>
                          <a:schemeClr val="bg1"/>
                        </a:solidFill>
                        <a:effectLst/>
                        <a:latin typeface="Times New Roman"/>
                        <a:ea typeface="Times New Roman"/>
                        <a:cs typeface="Arial"/>
                      </a:endParaRPr>
                    </a:p>
                  </a:txBody>
                  <a:tcPr marL="68580" marR="68580" marT="0" marB="0"/>
                </a:tc>
              </a:tr>
              <a:tr h="370840">
                <a:tc>
                  <a:txBody>
                    <a:bodyPr/>
                    <a:lstStyle/>
                    <a:p>
                      <a:pPr algn="ctr" rtl="0">
                        <a:spcAft>
                          <a:spcPts val="1000"/>
                        </a:spcAft>
                        <a:tabLst>
                          <a:tab pos="2162175" algn="l"/>
                          <a:tab pos="3664585" algn="l"/>
                          <a:tab pos="5274310" algn="r"/>
                        </a:tabLst>
                      </a:pPr>
                      <a:r>
                        <a:rPr lang="en-US" sz="1600" b="1" dirty="0">
                          <a:solidFill>
                            <a:schemeClr val="bg1"/>
                          </a:solidFill>
                          <a:effectLst/>
                          <a:latin typeface="Calibri"/>
                          <a:ea typeface="Times New Roman"/>
                          <a:cs typeface="Arial"/>
                        </a:rPr>
                        <a:t> </a:t>
                      </a:r>
                      <a:endParaRPr lang="en-US" sz="1100" b="1" dirty="0">
                        <a:solidFill>
                          <a:schemeClr val="bg1"/>
                        </a:solidFill>
                        <a:effectLst/>
                        <a:latin typeface="Times New Roman"/>
                        <a:ea typeface="Times New Roman"/>
                        <a:cs typeface="Arial"/>
                      </a:endParaRPr>
                    </a:p>
                    <a:p>
                      <a:pPr algn="ctr" rtl="0">
                        <a:spcAft>
                          <a:spcPts val="1000"/>
                        </a:spcAft>
                        <a:tabLst>
                          <a:tab pos="2162175" algn="l"/>
                          <a:tab pos="3664585" algn="l"/>
                          <a:tab pos="5274310" algn="r"/>
                        </a:tabLst>
                      </a:pPr>
                      <a:r>
                        <a:rPr lang="en-US" sz="1600" b="1" dirty="0">
                          <a:solidFill>
                            <a:schemeClr val="bg1"/>
                          </a:solidFill>
                          <a:effectLst/>
                          <a:latin typeface="Calibri"/>
                          <a:ea typeface="Times New Roman"/>
                          <a:cs typeface="Arial"/>
                        </a:rPr>
                        <a:t>Large dose are pathogenic.</a:t>
                      </a:r>
                      <a:endParaRPr lang="en-US" sz="1100" b="1" dirty="0">
                        <a:solidFill>
                          <a:schemeClr val="bg1"/>
                        </a:solidFill>
                        <a:effectLst/>
                        <a:latin typeface="Times New Roman"/>
                        <a:ea typeface="Times New Roman"/>
                        <a:cs typeface="Arial"/>
                      </a:endParaRPr>
                    </a:p>
                    <a:p>
                      <a:pPr algn="ctr" rtl="0">
                        <a:spcAft>
                          <a:spcPts val="1000"/>
                        </a:spcAft>
                        <a:tabLst>
                          <a:tab pos="2162175" algn="l"/>
                          <a:tab pos="3664585" algn="l"/>
                          <a:tab pos="5274310" algn="r"/>
                        </a:tabLst>
                      </a:pPr>
                      <a:r>
                        <a:rPr lang="en-US" sz="1600" b="1" dirty="0">
                          <a:solidFill>
                            <a:schemeClr val="bg1"/>
                          </a:solidFill>
                          <a:effectLst/>
                          <a:latin typeface="Calibri"/>
                          <a:ea typeface="Times New Roman"/>
                          <a:cs typeface="Arial"/>
                        </a:rPr>
                        <a:t>Non pathogenic.</a:t>
                      </a:r>
                      <a:endParaRPr lang="en-US" sz="1100" b="1" dirty="0">
                        <a:solidFill>
                          <a:schemeClr val="bg1"/>
                        </a:solidFill>
                        <a:effectLst/>
                        <a:latin typeface="Times New Roman"/>
                        <a:ea typeface="Times New Roman"/>
                        <a:cs typeface="Arial"/>
                      </a:endParaRPr>
                    </a:p>
                    <a:p>
                      <a:pPr algn="ctr" rtl="0">
                        <a:spcAft>
                          <a:spcPts val="1000"/>
                        </a:spcAft>
                        <a:tabLst>
                          <a:tab pos="2162175" algn="l"/>
                          <a:tab pos="3664585" algn="l"/>
                          <a:tab pos="5274310" algn="r"/>
                        </a:tabLst>
                      </a:pPr>
                      <a:r>
                        <a:rPr lang="en-US" sz="1600" b="1" dirty="0">
                          <a:solidFill>
                            <a:schemeClr val="bg1"/>
                          </a:solidFill>
                          <a:effectLst/>
                          <a:latin typeface="Calibri"/>
                          <a:ea typeface="Times New Roman"/>
                          <a:cs typeface="Arial"/>
                        </a:rPr>
                        <a:t>Non pathogenic.</a:t>
                      </a:r>
                      <a:endParaRPr lang="en-US" sz="1100" b="1" dirty="0">
                        <a:solidFill>
                          <a:schemeClr val="bg1"/>
                        </a:solidFill>
                        <a:effectLst/>
                        <a:latin typeface="Times New Roman"/>
                        <a:ea typeface="Times New Roman"/>
                        <a:cs typeface="Arial"/>
                      </a:endParaRPr>
                    </a:p>
                    <a:p>
                      <a:pPr algn="ctr" rtl="0">
                        <a:spcAft>
                          <a:spcPts val="1000"/>
                        </a:spcAft>
                        <a:tabLst>
                          <a:tab pos="2162175" algn="l"/>
                          <a:tab pos="3664585" algn="l"/>
                          <a:tab pos="5274310" algn="r"/>
                        </a:tabLst>
                      </a:pPr>
                      <a:r>
                        <a:rPr lang="en-US" sz="1600" b="1" dirty="0">
                          <a:solidFill>
                            <a:schemeClr val="bg1"/>
                          </a:solidFill>
                          <a:effectLst/>
                          <a:latin typeface="Calibri"/>
                          <a:ea typeface="Times New Roman"/>
                          <a:cs typeface="Arial"/>
                        </a:rPr>
                        <a:t> </a:t>
                      </a:r>
                      <a:endParaRPr lang="en-US" sz="1100" b="1" dirty="0">
                        <a:solidFill>
                          <a:schemeClr val="bg1"/>
                        </a:solidFill>
                        <a:effectLst/>
                        <a:latin typeface="Times New Roman"/>
                        <a:ea typeface="Times New Roman"/>
                        <a:cs typeface="Arial"/>
                      </a:endParaRPr>
                    </a:p>
                  </a:txBody>
                  <a:tcPr marL="68580" marR="68580" marT="0" marB="0"/>
                </a:tc>
                <a:tc>
                  <a:txBody>
                    <a:bodyPr/>
                    <a:lstStyle/>
                    <a:p>
                      <a:pPr algn="ctr" rtl="0">
                        <a:spcAft>
                          <a:spcPts val="1000"/>
                        </a:spcAft>
                        <a:tabLst>
                          <a:tab pos="2162175" algn="l"/>
                          <a:tab pos="3664585" algn="l"/>
                          <a:tab pos="5274310" algn="r"/>
                        </a:tabLst>
                      </a:pPr>
                      <a:r>
                        <a:rPr lang="en-US" sz="1600" b="1" dirty="0">
                          <a:solidFill>
                            <a:schemeClr val="bg1"/>
                          </a:solidFill>
                          <a:effectLst/>
                          <a:latin typeface="Calibri"/>
                          <a:ea typeface="Times New Roman"/>
                          <a:cs typeface="Arial"/>
                        </a:rPr>
                        <a:t> </a:t>
                      </a:r>
                      <a:endParaRPr lang="en-US" sz="1100" b="1" dirty="0">
                        <a:solidFill>
                          <a:schemeClr val="bg1"/>
                        </a:solidFill>
                        <a:effectLst/>
                        <a:latin typeface="Times New Roman"/>
                        <a:ea typeface="Times New Roman"/>
                        <a:cs typeface="Arial"/>
                      </a:endParaRPr>
                    </a:p>
                    <a:p>
                      <a:pPr algn="ctr" rtl="0">
                        <a:spcAft>
                          <a:spcPts val="1000"/>
                        </a:spcAft>
                        <a:tabLst>
                          <a:tab pos="2162175" algn="l"/>
                          <a:tab pos="3664585" algn="l"/>
                          <a:tab pos="5274310" algn="r"/>
                        </a:tabLst>
                      </a:pPr>
                      <a:r>
                        <a:rPr lang="en-US" sz="1600" b="1" dirty="0">
                          <a:solidFill>
                            <a:schemeClr val="bg1"/>
                          </a:solidFill>
                          <a:effectLst/>
                          <a:latin typeface="Calibri"/>
                          <a:ea typeface="Times New Roman"/>
                          <a:cs typeface="Arial"/>
                        </a:rPr>
                        <a:t>Die (24 hr.)</a:t>
                      </a:r>
                      <a:endParaRPr lang="en-US" sz="1100" b="1" dirty="0">
                        <a:solidFill>
                          <a:schemeClr val="bg1"/>
                        </a:solidFill>
                        <a:effectLst/>
                        <a:latin typeface="Times New Roman"/>
                        <a:ea typeface="Times New Roman"/>
                        <a:cs typeface="Arial"/>
                      </a:endParaRPr>
                    </a:p>
                    <a:p>
                      <a:pPr algn="ctr" rtl="0">
                        <a:spcAft>
                          <a:spcPts val="1000"/>
                        </a:spcAft>
                        <a:tabLst>
                          <a:tab pos="2162175" algn="l"/>
                          <a:tab pos="3664585" algn="l"/>
                          <a:tab pos="5274310" algn="r"/>
                        </a:tabLst>
                      </a:pPr>
                      <a:r>
                        <a:rPr lang="en-US" sz="1600" b="1" dirty="0">
                          <a:solidFill>
                            <a:schemeClr val="bg1"/>
                          </a:solidFill>
                          <a:effectLst/>
                          <a:latin typeface="Calibri"/>
                          <a:ea typeface="Times New Roman"/>
                          <a:cs typeface="Arial"/>
                        </a:rPr>
                        <a:t>Die (48 hr.)</a:t>
                      </a:r>
                      <a:endParaRPr lang="en-US" sz="1100" b="1" dirty="0">
                        <a:solidFill>
                          <a:schemeClr val="bg1"/>
                        </a:solidFill>
                        <a:effectLst/>
                        <a:latin typeface="Times New Roman"/>
                        <a:ea typeface="Times New Roman"/>
                        <a:cs typeface="Arial"/>
                      </a:endParaRPr>
                    </a:p>
                    <a:p>
                      <a:pPr algn="ctr" rtl="0">
                        <a:spcAft>
                          <a:spcPts val="1000"/>
                        </a:spcAft>
                        <a:tabLst>
                          <a:tab pos="2162175" algn="l"/>
                          <a:tab pos="3664585" algn="l"/>
                          <a:tab pos="5274310" algn="r"/>
                        </a:tabLst>
                      </a:pPr>
                      <a:r>
                        <a:rPr lang="en-US" sz="1600" b="1" dirty="0">
                          <a:solidFill>
                            <a:schemeClr val="bg1"/>
                          </a:solidFill>
                          <a:effectLst/>
                          <a:latin typeface="Calibri"/>
                          <a:ea typeface="Times New Roman"/>
                          <a:cs typeface="Arial"/>
                        </a:rPr>
                        <a:t>Die (72 hr.)</a:t>
                      </a:r>
                      <a:endParaRPr lang="en-US" sz="1100" b="1" dirty="0">
                        <a:solidFill>
                          <a:schemeClr val="bg1"/>
                        </a:solidFill>
                        <a:effectLst/>
                        <a:latin typeface="Times New Roman"/>
                        <a:ea typeface="Times New Roman"/>
                        <a:cs typeface="Arial"/>
                      </a:endParaRPr>
                    </a:p>
                  </a:txBody>
                  <a:tcPr marL="68580" marR="68580" marT="0" marB="0"/>
                </a:tc>
                <a:tc>
                  <a:txBody>
                    <a:bodyPr/>
                    <a:lstStyle/>
                    <a:p>
                      <a:pPr algn="just" rtl="0">
                        <a:spcAft>
                          <a:spcPts val="1000"/>
                        </a:spcAft>
                        <a:tabLst>
                          <a:tab pos="2162175" algn="l"/>
                          <a:tab pos="3664585" algn="l"/>
                          <a:tab pos="5274310" algn="r"/>
                        </a:tabLst>
                      </a:pPr>
                      <a:r>
                        <a:rPr lang="en-US" sz="1600" b="1" dirty="0">
                          <a:solidFill>
                            <a:schemeClr val="bg1"/>
                          </a:solidFill>
                          <a:effectLst/>
                          <a:latin typeface="Calibri"/>
                          <a:ea typeface="Times New Roman"/>
                          <a:cs typeface="Arial"/>
                        </a:rPr>
                        <a:t>Pathogenicity for </a:t>
                      </a:r>
                      <a:endParaRPr lang="en-US" sz="1100" b="1" dirty="0">
                        <a:solidFill>
                          <a:schemeClr val="bg1"/>
                        </a:solidFill>
                        <a:effectLst/>
                        <a:latin typeface="Times New Roman"/>
                        <a:ea typeface="Times New Roman"/>
                        <a:cs typeface="Arial"/>
                      </a:endParaRPr>
                    </a:p>
                    <a:p>
                      <a:pPr algn="just" rtl="0">
                        <a:spcAft>
                          <a:spcPts val="1000"/>
                        </a:spcAft>
                        <a:tabLst>
                          <a:tab pos="2162175" algn="l"/>
                          <a:tab pos="3664585" algn="l"/>
                          <a:tab pos="5274310" algn="r"/>
                        </a:tabLst>
                      </a:pPr>
                      <a:r>
                        <a:rPr lang="en-US" sz="1600" b="1" dirty="0">
                          <a:solidFill>
                            <a:schemeClr val="bg1"/>
                          </a:solidFill>
                          <a:effectLst/>
                          <a:latin typeface="Calibri"/>
                          <a:ea typeface="Times New Roman"/>
                          <a:cs typeface="Arial"/>
                        </a:rPr>
                        <a:t>- Mice.</a:t>
                      </a:r>
                      <a:endParaRPr lang="en-US" sz="1100" b="1" dirty="0">
                        <a:solidFill>
                          <a:schemeClr val="bg1"/>
                        </a:solidFill>
                        <a:effectLst/>
                        <a:latin typeface="Times New Roman"/>
                        <a:ea typeface="Times New Roman"/>
                        <a:cs typeface="Arial"/>
                      </a:endParaRPr>
                    </a:p>
                    <a:p>
                      <a:pPr algn="just" rtl="0">
                        <a:spcAft>
                          <a:spcPts val="1000"/>
                        </a:spcAft>
                        <a:tabLst>
                          <a:tab pos="2162175" algn="l"/>
                          <a:tab pos="3664585" algn="l"/>
                          <a:tab pos="5274310" algn="r"/>
                        </a:tabLst>
                      </a:pPr>
                      <a:r>
                        <a:rPr lang="en-US" sz="1600" b="1" dirty="0">
                          <a:solidFill>
                            <a:schemeClr val="bg1"/>
                          </a:solidFill>
                          <a:effectLst/>
                          <a:latin typeface="Calibri"/>
                          <a:ea typeface="Times New Roman"/>
                          <a:cs typeface="Arial"/>
                        </a:rPr>
                        <a:t>- G.P.</a:t>
                      </a:r>
                      <a:endParaRPr lang="en-US" sz="1100" b="1" dirty="0">
                        <a:solidFill>
                          <a:schemeClr val="bg1"/>
                        </a:solidFill>
                        <a:effectLst/>
                        <a:latin typeface="Times New Roman"/>
                        <a:ea typeface="Times New Roman"/>
                        <a:cs typeface="Arial"/>
                      </a:endParaRPr>
                    </a:p>
                    <a:p>
                      <a:pPr algn="just" rtl="0">
                        <a:spcAft>
                          <a:spcPts val="1000"/>
                        </a:spcAft>
                        <a:tabLst>
                          <a:tab pos="2162175" algn="l"/>
                          <a:tab pos="3664585" algn="l"/>
                          <a:tab pos="5274310" algn="r"/>
                        </a:tabLst>
                      </a:pPr>
                      <a:r>
                        <a:rPr lang="en-US" sz="1600" b="1" dirty="0">
                          <a:solidFill>
                            <a:schemeClr val="bg1"/>
                          </a:solidFill>
                          <a:effectLst/>
                          <a:latin typeface="Calibri"/>
                          <a:ea typeface="Times New Roman"/>
                          <a:cs typeface="Arial"/>
                        </a:rPr>
                        <a:t>- Rabbit.</a:t>
                      </a:r>
                      <a:endParaRPr lang="en-US" sz="1100" b="1" dirty="0">
                        <a:solidFill>
                          <a:schemeClr val="bg1"/>
                        </a:solidFill>
                        <a:effectLst/>
                        <a:latin typeface="Times New Roman"/>
                        <a:ea typeface="Times New Roman"/>
                        <a:cs typeface="Arial"/>
                      </a:endParaRPr>
                    </a:p>
                  </a:txBody>
                  <a:tcPr marL="68580" marR="68580" marT="0" marB="0"/>
                </a:tc>
              </a:tr>
              <a:tr h="370840">
                <a:tc>
                  <a:txBody>
                    <a:bodyPr/>
                    <a:lstStyle/>
                    <a:p>
                      <a:pPr rtl="1"/>
                      <a:endParaRPr lang="ar-EG"/>
                    </a:p>
                  </a:txBody>
                  <a:tcPr/>
                </a:tc>
                <a:tc>
                  <a:txBody>
                    <a:bodyPr/>
                    <a:lstStyle/>
                    <a:p>
                      <a:pPr rtl="1"/>
                      <a:endParaRPr lang="ar-EG"/>
                    </a:p>
                  </a:txBody>
                  <a:tcPr/>
                </a:tc>
                <a:tc>
                  <a:txBody>
                    <a:bodyPr/>
                    <a:lstStyle/>
                    <a:p>
                      <a:pPr rtl="1"/>
                      <a:endParaRPr lang="ar-EG" dirty="0"/>
                    </a:p>
                  </a:txBody>
                  <a:tcPr/>
                </a:tc>
              </a:tr>
            </a:tbl>
          </a:graphicData>
        </a:graphic>
      </p:graphicFrame>
    </p:spTree>
    <p:extLst>
      <p:ext uri="{BB962C8B-B14F-4D97-AF65-F5344CB8AC3E}">
        <p14:creationId xmlns:p14="http://schemas.microsoft.com/office/powerpoint/2010/main" val="353192655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n 4"/>
          <p:cNvSpPr/>
          <p:nvPr/>
        </p:nvSpPr>
        <p:spPr>
          <a:xfrm>
            <a:off x="152400" y="18143"/>
            <a:ext cx="8839200" cy="6858000"/>
          </a:xfrm>
          <a:prstGeom prst="sun">
            <a:avLst/>
          </a:prstGeom>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en-US" sz="5400" b="1" dirty="0" smtClean="0"/>
              <a:t>Thank you</a:t>
            </a:r>
            <a:endParaRPr lang="ar-EG" sz="5400" b="1" dirty="0"/>
          </a:p>
        </p:txBody>
      </p:sp>
    </p:spTree>
    <p:extLst>
      <p:ext uri="{BB962C8B-B14F-4D97-AF65-F5344CB8AC3E}">
        <p14:creationId xmlns:p14="http://schemas.microsoft.com/office/powerpoint/2010/main" val="2339620447"/>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lstStyle/>
          <a:p>
            <a:endParaRPr lang="en-US" dirty="0" smtClean="0"/>
          </a:p>
          <a:p>
            <a:endParaRPr lang="en-US" dirty="0"/>
          </a:p>
          <a:p>
            <a:pPr algn="l"/>
            <a:endParaRPr lang="en-US" dirty="0" smtClean="0"/>
          </a:p>
          <a:p>
            <a:pPr algn="l"/>
            <a:r>
              <a:rPr lang="en-US" dirty="0"/>
              <a:t> </a:t>
            </a:r>
            <a:r>
              <a:rPr lang="en-US" dirty="0" smtClean="0"/>
              <a:t>   gram positive bacilli</a:t>
            </a:r>
          </a:p>
          <a:p>
            <a:pPr algn="l"/>
            <a:r>
              <a:rPr lang="en-US" dirty="0"/>
              <a:t> </a:t>
            </a:r>
            <a:r>
              <a:rPr lang="en-US" dirty="0" smtClean="0"/>
              <a:t>  capsulated</a:t>
            </a:r>
          </a:p>
          <a:p>
            <a:pPr algn="l"/>
            <a:r>
              <a:rPr lang="en-US" dirty="0"/>
              <a:t> </a:t>
            </a:r>
            <a:r>
              <a:rPr lang="en-US" dirty="0" smtClean="0"/>
              <a:t>   </a:t>
            </a:r>
            <a:r>
              <a:rPr lang="en-US" dirty="0" err="1" smtClean="0"/>
              <a:t>sporulated</a:t>
            </a:r>
            <a:r>
              <a:rPr lang="en-US" dirty="0" smtClean="0"/>
              <a:t> ( central spore)</a:t>
            </a:r>
            <a:endParaRPr lang="ar-EG" dirty="0"/>
          </a:p>
        </p:txBody>
      </p:sp>
      <p:sp>
        <p:nvSpPr>
          <p:cNvPr id="4" name="Right Arrow 3"/>
          <p:cNvSpPr/>
          <p:nvPr/>
        </p:nvSpPr>
        <p:spPr>
          <a:xfrm>
            <a:off x="685800" y="152400"/>
            <a:ext cx="3733800" cy="1676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u="sng" dirty="0"/>
              <a:t>Morphology and staining</a:t>
            </a:r>
            <a:endParaRPr lang="ar-EG" dirty="0"/>
          </a:p>
        </p:txBody>
      </p:sp>
      <p:pic>
        <p:nvPicPr>
          <p:cNvPr id="5" name="Picture 4" descr="C:\Users\ahmed\Desktop\B.anthracis1.jpeg"/>
          <p:cNvPicPr/>
          <p:nvPr/>
        </p:nvPicPr>
        <p:blipFill>
          <a:blip r:embed="rId2"/>
          <a:srcRect/>
          <a:stretch>
            <a:fillRect/>
          </a:stretch>
        </p:blipFill>
        <p:spPr bwMode="auto">
          <a:xfrm>
            <a:off x="809171" y="3554186"/>
            <a:ext cx="3810000" cy="23622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609925486"/>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5"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2000"/>
                                        <p:tgtEl>
                                          <p:spTgt spid="5"/>
                                        </p:tgtEl>
                                      </p:cBhvr>
                                    </p:animEffect>
                                    <p:anim calcmode="lin" valueType="num">
                                      <p:cBhvr>
                                        <p:cTn id="14" dur="2000" fill="hold"/>
                                        <p:tgtEl>
                                          <p:spTgt spid="5"/>
                                        </p:tgtEl>
                                        <p:attrNameLst>
                                          <p:attrName>ppt_w</p:attrName>
                                        </p:attrNameLst>
                                      </p:cBhvr>
                                      <p:tavLst>
                                        <p:tav tm="0" fmla="#ppt_w*sin(2.5*pi*$)">
                                          <p:val>
                                            <p:fltVal val="0"/>
                                          </p:val>
                                        </p:tav>
                                        <p:tav tm="100000">
                                          <p:val>
                                            <p:fltVal val="1"/>
                                          </p:val>
                                        </p:tav>
                                      </p:tavLst>
                                    </p:anim>
                                    <p:anim calcmode="lin" valueType="num">
                                      <p:cBhvr>
                                        <p:cTn id="15"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arn(inVertical)">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barn(inVertical)">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barn(inVertical)">
                                      <p:cBhvr>
                                        <p:cTn id="3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724717"/>
          </a:xfrm>
        </p:spPr>
        <p:txBody>
          <a:bodyPr/>
          <a:lstStyle/>
          <a:p>
            <a:pPr lvl="0" algn="l"/>
            <a:r>
              <a:rPr lang="en-US" sz="3600" dirty="0"/>
              <a:t>It is aerobic; grow well at 37ºc and pH 7.8</a:t>
            </a:r>
            <a:r>
              <a:rPr lang="en-US" sz="3600" dirty="0" smtClean="0"/>
              <a:t>.</a:t>
            </a:r>
            <a:endParaRPr lang="en-US" sz="3600" b="1" dirty="0" smtClean="0">
              <a:solidFill>
                <a:srgbClr val="FFFF00"/>
              </a:solidFill>
            </a:endParaRPr>
          </a:p>
          <a:p>
            <a:pPr algn="l"/>
            <a:r>
              <a:rPr lang="en-US" sz="3600" b="1" dirty="0" smtClean="0">
                <a:solidFill>
                  <a:srgbClr val="FFFF00"/>
                </a:solidFill>
              </a:rPr>
              <a:t>On </a:t>
            </a:r>
            <a:r>
              <a:rPr lang="en-US" sz="3600" b="1" dirty="0">
                <a:solidFill>
                  <a:srgbClr val="FFFF00"/>
                </a:solidFill>
              </a:rPr>
              <a:t>nutrient agar</a:t>
            </a:r>
            <a:r>
              <a:rPr lang="en-US" dirty="0"/>
              <a:t>, surface colonies appear dull, opaque , grayish-white with  an irregular border from which long strands of cells are seen in parallel arrangement the typical  "</a:t>
            </a:r>
            <a:r>
              <a:rPr lang="en-US" dirty="0">
                <a:solidFill>
                  <a:srgbClr val="FFFF00"/>
                </a:solidFill>
              </a:rPr>
              <a:t>medusa head</a:t>
            </a:r>
            <a:r>
              <a:rPr lang="en-US" dirty="0"/>
              <a:t>" characteristic appearance</a:t>
            </a:r>
            <a:endParaRPr lang="ar-EG" dirty="0"/>
          </a:p>
        </p:txBody>
      </p:sp>
      <p:sp>
        <p:nvSpPr>
          <p:cNvPr id="4" name="Right Arrow 3"/>
          <p:cNvSpPr/>
          <p:nvPr/>
        </p:nvSpPr>
        <p:spPr>
          <a:xfrm>
            <a:off x="1019629" y="0"/>
            <a:ext cx="4191000" cy="1447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en-US" sz="2800" b="1" u="sng" dirty="0"/>
              <a:t>Cultural characters:</a:t>
            </a:r>
            <a:endParaRPr lang="en-US" sz="2800" dirty="0"/>
          </a:p>
        </p:txBody>
      </p:sp>
    </p:spTree>
    <p:extLst>
      <p:ext uri="{BB962C8B-B14F-4D97-AF65-F5344CB8AC3E}">
        <p14:creationId xmlns:p14="http://schemas.microsoft.com/office/powerpoint/2010/main" val="2930729725"/>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Users\ahmed\Desktop\c771967113ece0373a07a2323e2a05ec28e43341.jpg"/>
          <p:cNvPicPr>
            <a:picLocks noGrp="1"/>
          </p:cNvPicPr>
          <p:nvPr>
            <p:ph idx="1"/>
          </p:nvPr>
        </p:nvPicPr>
        <p:blipFill>
          <a:blip r:embed="rId2"/>
          <a:srcRect/>
          <a:stretch>
            <a:fillRect/>
          </a:stretch>
        </p:blipFill>
        <p:spPr bwMode="auto">
          <a:xfrm>
            <a:off x="1219200" y="685800"/>
            <a:ext cx="6324600" cy="3761581"/>
          </a:xfrm>
          <a:prstGeom prst="rect">
            <a:avLst/>
          </a:prstGeom>
          <a:ln>
            <a:noFill/>
          </a:ln>
          <a:effectLst>
            <a:outerShdw blurRad="292100" dist="139700" dir="2700000" algn="tl" rotWithShape="0">
              <a:srgbClr val="333333">
                <a:alpha val="65000"/>
              </a:srgbClr>
            </a:outerShdw>
          </a:effectLst>
        </p:spPr>
      </p:pic>
      <p:sp>
        <p:nvSpPr>
          <p:cNvPr id="5" name="Rectangle 4"/>
          <p:cNvSpPr/>
          <p:nvPr/>
        </p:nvSpPr>
        <p:spPr>
          <a:xfrm>
            <a:off x="1066800" y="4800600"/>
            <a:ext cx="6177332" cy="738664"/>
          </a:xfrm>
          <a:prstGeom prst="rect">
            <a:avLst/>
          </a:prstGeom>
        </p:spPr>
        <p:txBody>
          <a:bodyPr wrap="none">
            <a:spAutoFit/>
          </a:bodyPr>
          <a:lstStyle/>
          <a:p>
            <a:pPr lvl="0" algn="ctr"/>
            <a:r>
              <a:rPr lang="en-US" sz="2400" dirty="0">
                <a:solidFill>
                  <a:srgbClr val="FFFF00"/>
                </a:solidFill>
              </a:rPr>
              <a:t>"medusa head" characteristic appearance.</a:t>
            </a:r>
          </a:p>
          <a:p>
            <a:endParaRPr lang="ar-EG" dirty="0"/>
          </a:p>
        </p:txBody>
      </p:sp>
    </p:spTree>
    <p:extLst>
      <p:ext uri="{BB962C8B-B14F-4D97-AF65-F5344CB8AC3E}">
        <p14:creationId xmlns:p14="http://schemas.microsoft.com/office/powerpoint/2010/main" val="3916584541"/>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382000" cy="6248400"/>
          </a:xfrm>
        </p:spPr>
        <p:txBody>
          <a:bodyPr/>
          <a:lstStyle/>
          <a:p>
            <a:pPr marL="0" lvl="0" indent="0" algn="l">
              <a:buNone/>
            </a:pPr>
            <a:r>
              <a:rPr lang="en-US" sz="4000" b="1" dirty="0" smtClean="0">
                <a:solidFill>
                  <a:srgbClr val="FFFF00"/>
                </a:solidFill>
              </a:rPr>
              <a:t>In </a:t>
            </a:r>
            <a:r>
              <a:rPr lang="en-US" sz="4000" b="1" dirty="0">
                <a:solidFill>
                  <a:srgbClr val="FFFF00"/>
                </a:solidFill>
              </a:rPr>
              <a:t>broth</a:t>
            </a:r>
            <a:r>
              <a:rPr lang="en-US" dirty="0"/>
              <a:t>, is turbid with a </a:t>
            </a:r>
            <a:r>
              <a:rPr lang="en-US" dirty="0" err="1"/>
              <a:t>floccular</a:t>
            </a:r>
            <a:r>
              <a:rPr lang="en-US" dirty="0"/>
              <a:t> growth on the surface which sinks to the </a:t>
            </a:r>
            <a:r>
              <a:rPr lang="ar-EG" dirty="0" smtClean="0"/>
              <a:t>ز</a:t>
            </a:r>
            <a:r>
              <a:rPr lang="en-US" dirty="0" smtClean="0"/>
              <a:t>bottom of the tube within 24 hours. </a:t>
            </a:r>
          </a:p>
          <a:p>
            <a:pPr marL="0" lvl="0" indent="0" algn="l">
              <a:buNone/>
            </a:pPr>
            <a:r>
              <a:rPr lang="en-US" i="1" dirty="0"/>
              <a:t>Bacillus </a:t>
            </a:r>
            <a:r>
              <a:rPr lang="en-US" i="1" dirty="0" err="1"/>
              <a:t>anthracis</a:t>
            </a:r>
            <a:r>
              <a:rPr lang="en-US" dirty="0"/>
              <a:t> grows readily </a:t>
            </a:r>
            <a:r>
              <a:rPr lang="en-US" sz="3600" b="1" dirty="0">
                <a:solidFill>
                  <a:srgbClr val="FFFF00"/>
                </a:solidFill>
              </a:rPr>
              <a:t>on blood </a:t>
            </a:r>
            <a:endParaRPr lang="ar-EG" sz="3600" b="1" dirty="0" smtClean="0">
              <a:solidFill>
                <a:srgbClr val="FFFF00"/>
              </a:solidFill>
            </a:endParaRPr>
          </a:p>
          <a:p>
            <a:pPr marL="0" lvl="0" indent="0" algn="l">
              <a:buNone/>
            </a:pPr>
            <a:r>
              <a:rPr lang="en-US" sz="3600" b="1" dirty="0" smtClean="0">
                <a:solidFill>
                  <a:srgbClr val="FFFF00"/>
                </a:solidFill>
              </a:rPr>
              <a:t>agar </a:t>
            </a:r>
          </a:p>
          <a:p>
            <a:pPr marL="0" indent="0" algn="l">
              <a:buNone/>
            </a:pPr>
            <a:r>
              <a:rPr lang="en-US" sz="4000" b="1" dirty="0">
                <a:solidFill>
                  <a:srgbClr val="FFFF00"/>
                </a:solidFill>
              </a:rPr>
              <a:t>In a gelatin stab culture</a:t>
            </a:r>
            <a:r>
              <a:rPr lang="en-US" sz="3600" dirty="0"/>
              <a:t>, filaments of growth radiate from the line of puncture and give the appearance of inverted fire tree.</a:t>
            </a:r>
          </a:p>
          <a:p>
            <a:pPr marL="0" lvl="0" indent="0" algn="l">
              <a:buNone/>
            </a:pPr>
            <a:endParaRPr lang="en-US" sz="3600" b="1" dirty="0" smtClean="0">
              <a:solidFill>
                <a:srgbClr val="FFFF00"/>
              </a:solidFill>
            </a:endParaRPr>
          </a:p>
          <a:p>
            <a:pPr marL="0" lvl="0" indent="0" algn="l">
              <a:buNone/>
            </a:pPr>
            <a:endParaRPr lang="en-US" sz="3600" b="1" dirty="0" smtClean="0">
              <a:solidFill>
                <a:srgbClr val="FFFF00"/>
              </a:solidFill>
            </a:endParaRPr>
          </a:p>
          <a:p>
            <a:pPr algn="l"/>
            <a:endParaRPr lang="ar-EG" sz="3600" b="1" dirty="0">
              <a:solidFill>
                <a:srgbClr val="FFFF00"/>
              </a:solidFill>
            </a:endParaRPr>
          </a:p>
        </p:txBody>
      </p:sp>
    </p:spTree>
    <p:extLst>
      <p:ext uri="{BB962C8B-B14F-4D97-AF65-F5344CB8AC3E}">
        <p14:creationId xmlns:p14="http://schemas.microsoft.com/office/powerpoint/2010/main" val="2148749329"/>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000"/>
                                        <p:tgtEl>
                                          <p:spTgt spid="3">
                                            <p:txEl>
                                              <p:pRg st="1" end="1"/>
                                            </p:txEl>
                                          </p:spTgt>
                                        </p:tgtEl>
                                      </p:cBhvr>
                                    </p:animEffect>
                                    <p:anim calcmode="lin" valueType="num">
                                      <p:cBhvr>
                                        <p:cTn id="15"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6"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000"/>
                                        <p:tgtEl>
                                          <p:spTgt spid="3">
                                            <p:txEl>
                                              <p:pRg st="2" end="2"/>
                                            </p:txEl>
                                          </p:spTgt>
                                        </p:tgtEl>
                                      </p:cBhvr>
                                    </p:animEffect>
                                    <p:anim calcmode="lin" valueType="num">
                                      <p:cBhvr>
                                        <p:cTn id="22"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3"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45"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2000"/>
                                        <p:tgtEl>
                                          <p:spTgt spid="3">
                                            <p:txEl>
                                              <p:pRg st="3" end="3"/>
                                            </p:txEl>
                                          </p:spTgt>
                                        </p:tgtEl>
                                      </p:cBhvr>
                                    </p:animEffect>
                                    <p:anim calcmode="lin" valueType="num">
                                      <p:cBhvr>
                                        <p:cTn id="29"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30"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382000" cy="6324600"/>
          </a:xfrm>
        </p:spPr>
        <p:txBody>
          <a:bodyPr>
            <a:normAutofit/>
          </a:bodyPr>
          <a:lstStyle/>
          <a:p>
            <a:pPr lvl="0" algn="just" rtl="0"/>
            <a:r>
              <a:rPr lang="en-US" sz="3600" dirty="0"/>
              <a:t>The organism losses its capsule when grown on artificial media unless the medium is incubated in an atmosphere of 10% co2.</a:t>
            </a:r>
          </a:p>
          <a:p>
            <a:pPr algn="just"/>
            <a:endParaRPr lang="en-US" sz="3600" dirty="0" smtClean="0"/>
          </a:p>
          <a:p>
            <a:pPr algn="just"/>
            <a:r>
              <a:rPr lang="en-US" sz="3600" dirty="0" smtClean="0"/>
              <a:t>Contrary </a:t>
            </a:r>
            <a:r>
              <a:rPr lang="en-US" sz="3600" dirty="0"/>
              <a:t>to the usual type of variation, rough (R) is normal and virulent whereas smooth (S) colonies are </a:t>
            </a:r>
            <a:r>
              <a:rPr lang="en-US" sz="3600" dirty="0" err="1"/>
              <a:t>avirulant</a:t>
            </a:r>
            <a:endParaRPr lang="ar-EG" sz="3600" dirty="0"/>
          </a:p>
        </p:txBody>
      </p:sp>
    </p:spTree>
    <p:extLst>
      <p:ext uri="{BB962C8B-B14F-4D97-AF65-F5344CB8AC3E}">
        <p14:creationId xmlns:p14="http://schemas.microsoft.com/office/powerpoint/2010/main" val="2645688834"/>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458200" cy="6324600"/>
          </a:xfrm>
        </p:spPr>
        <p:txBody>
          <a:bodyPr>
            <a:normAutofit/>
          </a:bodyPr>
          <a:lstStyle/>
          <a:p>
            <a:pPr algn="l"/>
            <a:endParaRPr lang="en-US" dirty="0" smtClean="0"/>
          </a:p>
          <a:p>
            <a:pPr algn="l"/>
            <a:endParaRPr lang="en-US" dirty="0"/>
          </a:p>
          <a:p>
            <a:pPr algn="l"/>
            <a:endParaRPr lang="en-US" dirty="0" smtClean="0"/>
          </a:p>
          <a:p>
            <a:pPr lvl="0" algn="l" rtl="0"/>
            <a:r>
              <a:rPr lang="en-US" sz="3600" i="1" dirty="0"/>
              <a:t>Bacillus </a:t>
            </a:r>
            <a:r>
              <a:rPr lang="en-US" sz="3600" i="1" dirty="0" err="1"/>
              <a:t>anthracis</a:t>
            </a:r>
            <a:r>
              <a:rPr lang="en-US" sz="3600" dirty="0"/>
              <a:t> forms acid but not gas from glucose, sucrose, maltose, fructose and dextrin. </a:t>
            </a:r>
          </a:p>
          <a:p>
            <a:pPr lvl="0" algn="l"/>
            <a:r>
              <a:rPr lang="en-US" sz="3600" dirty="0"/>
              <a:t>Some strains produce slight acid in glycerol </a:t>
            </a:r>
            <a:r>
              <a:rPr lang="en-US" sz="3600" dirty="0" err="1"/>
              <a:t>amd</a:t>
            </a:r>
            <a:r>
              <a:rPr lang="en-US" sz="3600" dirty="0"/>
              <a:t> </a:t>
            </a:r>
            <a:r>
              <a:rPr lang="en-US" sz="3600" dirty="0" err="1"/>
              <a:t>salicin</a:t>
            </a:r>
            <a:r>
              <a:rPr lang="en-US" sz="3600" dirty="0"/>
              <a:t> .</a:t>
            </a:r>
          </a:p>
          <a:p>
            <a:pPr lvl="0" algn="l"/>
            <a:r>
              <a:rPr lang="en-US" sz="3600" dirty="0"/>
              <a:t>The organism not ferments lactose, </a:t>
            </a:r>
            <a:r>
              <a:rPr lang="en-US" sz="3600" dirty="0" err="1"/>
              <a:t>galactose</a:t>
            </a:r>
            <a:r>
              <a:rPr lang="en-US" sz="3600" dirty="0"/>
              <a:t> and </a:t>
            </a:r>
            <a:r>
              <a:rPr lang="en-US" sz="3600" dirty="0" err="1"/>
              <a:t>mannitol</a:t>
            </a:r>
            <a:r>
              <a:rPr lang="en-US" sz="3600" dirty="0" smtClean="0"/>
              <a:t>.</a:t>
            </a:r>
            <a:endParaRPr lang="en-US" sz="3600" dirty="0"/>
          </a:p>
        </p:txBody>
      </p:sp>
      <p:sp>
        <p:nvSpPr>
          <p:cNvPr id="4" name="Oval 3"/>
          <p:cNvSpPr/>
          <p:nvPr/>
        </p:nvSpPr>
        <p:spPr>
          <a:xfrm>
            <a:off x="435429" y="76200"/>
            <a:ext cx="5257800" cy="1524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en-US" sz="2000" b="1" u="sng" dirty="0"/>
              <a:t>Biochemical properties:</a:t>
            </a:r>
            <a:endParaRPr lang="en-US" sz="2000" dirty="0"/>
          </a:p>
        </p:txBody>
      </p:sp>
    </p:spTree>
    <p:extLst>
      <p:ext uri="{BB962C8B-B14F-4D97-AF65-F5344CB8AC3E}">
        <p14:creationId xmlns:p14="http://schemas.microsoft.com/office/powerpoint/2010/main" val="2403100324"/>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wheel(1)">
                                      <p:cBhvr>
                                        <p:cTn id="13" dur="20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grpId="0"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wheel(1)">
                                      <p:cBhvr>
                                        <p:cTn id="18" dur="20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wheel(1)">
                                      <p:cBhvr>
                                        <p:cTn id="23"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91517"/>
          </a:xfrm>
        </p:spPr>
        <p:txBody>
          <a:bodyPr/>
          <a:lstStyle/>
          <a:p>
            <a:pPr lvl="0" algn="just" rtl="0"/>
            <a:r>
              <a:rPr lang="en-US" sz="4000" dirty="0" err="1"/>
              <a:t>Indol</a:t>
            </a:r>
            <a:r>
              <a:rPr lang="en-US" sz="4000" dirty="0"/>
              <a:t> and H2S are negative while methylene blue is reduced and MR positive and VP negative.</a:t>
            </a:r>
          </a:p>
          <a:p>
            <a:pPr lvl="0" algn="just"/>
            <a:endParaRPr lang="en-US" sz="4000" dirty="0" smtClean="0"/>
          </a:p>
          <a:p>
            <a:pPr lvl="0" algn="just"/>
            <a:r>
              <a:rPr lang="en-US" sz="4000" dirty="0" smtClean="0"/>
              <a:t>Litmus </a:t>
            </a:r>
            <a:r>
              <a:rPr lang="en-US" sz="4000" dirty="0"/>
              <a:t>milk is coagulated, decolorized and slowly peptonized. </a:t>
            </a:r>
          </a:p>
          <a:p>
            <a:endParaRPr lang="ar-EG" dirty="0"/>
          </a:p>
        </p:txBody>
      </p:sp>
    </p:spTree>
    <p:extLst>
      <p:ext uri="{BB962C8B-B14F-4D97-AF65-F5344CB8AC3E}">
        <p14:creationId xmlns:p14="http://schemas.microsoft.com/office/powerpoint/2010/main" val="2492944642"/>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89</TotalTime>
  <Words>1021</Words>
  <Application>Microsoft Office PowerPoint</Application>
  <PresentationFormat>On-screen Show (4:3)</PresentationFormat>
  <Paragraphs>124</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Foundry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Differentiation between B.anthracis and B.anthracoids</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VISION</dc:creator>
  <cp:lastModifiedBy>VISION</cp:lastModifiedBy>
  <cp:revision>9</cp:revision>
  <dcterms:created xsi:type="dcterms:W3CDTF">2006-08-16T00:00:00Z</dcterms:created>
  <dcterms:modified xsi:type="dcterms:W3CDTF">2020-04-19T18:47:34Z</dcterms:modified>
</cp:coreProperties>
</file>