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0" d="100"/>
          <a:sy n="50" d="100"/>
        </p:scale>
        <p:origin x="-1086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D26-B399-4B43-BBCC-A2FFFB29CB06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707E-EFC5-41C5-9593-3B3263085E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1280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D26-B399-4B43-BBCC-A2FFFB29CB06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707E-EFC5-41C5-9593-3B3263085E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53762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D26-B399-4B43-BBCC-A2FFFB29CB06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707E-EFC5-41C5-9593-3B3263085E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9501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D26-B399-4B43-BBCC-A2FFFB29CB06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707E-EFC5-41C5-9593-3B3263085E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4421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D26-B399-4B43-BBCC-A2FFFB29CB06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707E-EFC5-41C5-9593-3B3263085E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8595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D26-B399-4B43-BBCC-A2FFFB29CB06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707E-EFC5-41C5-9593-3B3263085E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2356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D26-B399-4B43-BBCC-A2FFFB29CB06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707E-EFC5-41C5-9593-3B3263085E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1089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D26-B399-4B43-BBCC-A2FFFB29CB06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707E-EFC5-41C5-9593-3B3263085E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5497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D26-B399-4B43-BBCC-A2FFFB29CB06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707E-EFC5-41C5-9593-3B3263085E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826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D26-B399-4B43-BBCC-A2FFFB29CB06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707E-EFC5-41C5-9593-3B3263085E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6747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D26-B399-4B43-BBCC-A2FFFB29CB06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707E-EFC5-41C5-9593-3B3263085E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818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37D26-B399-4B43-BBCC-A2FFFB29CB06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6707E-EFC5-41C5-9593-3B3263085E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692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NUL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0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0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0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NUL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Fish nutrition in aquaculture</a:t>
            </a:r>
            <a:endParaRPr lang="ar-EG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4098" name="Picture 2" descr="C:\Users\HP\Desktop\large_resized Zambia&amp;LakeHarvest_June2010_ 13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776863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51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Intestine</a:t>
            </a:r>
            <a:endParaRPr lang="ar-EG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Differentiation depends on 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species and 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feeding habits ( clear division and simple tubes)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-digestion of emulsified foods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-absorption of most of the nutrients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recovery of water and enzymes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discharge of physiological wastes</a:t>
            </a:r>
            <a:endParaRPr lang="ar-E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61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Intestine</a:t>
            </a:r>
            <a:endParaRPr lang="ar-EG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Channel catfish: length less than whole body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Common carp: digestive system is 3x whole body length.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Tilapia :tract is 6-8 x that of body length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Shrimp: short mid gut with midget gland (used for absorption/ secretion/storage of nutrients, enzymes) intestine length less than  body</a:t>
            </a:r>
            <a:endParaRPr lang="ar-E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11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Requirements for fish</a:t>
            </a:r>
            <a:endParaRPr lang="ar-EG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Energy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Proteins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Lipids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Vitamins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minerals</a:t>
            </a:r>
            <a:endParaRPr lang="ar-EG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16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Role of 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protein </a:t>
            </a:r>
            <a:endParaRPr lang="ar-EG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Bulk composition of the body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(structural aspects of the cells)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Oxidative metabolism ( used as energy sources)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Enzymes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Plasma proteins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hormones</a:t>
            </a:r>
            <a:endParaRPr lang="ar-EG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37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0000CC"/>
                </a:solidFill>
                <a:cs typeface="+mj-cs"/>
              </a:rPr>
              <a:t>Special functions</a:t>
            </a:r>
            <a:endParaRPr lang="ar-EG" sz="2800" b="1" dirty="0">
              <a:solidFill>
                <a:srgbClr val="0000CC"/>
              </a:solidFill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lnSpc>
                <a:spcPct val="16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Peptides (formation of proteins)</a:t>
            </a:r>
          </a:p>
          <a:p>
            <a:pPr algn="l">
              <a:lnSpc>
                <a:spcPct val="16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Purines/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pyrimidins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(control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ofproteins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synthesis)</a:t>
            </a:r>
          </a:p>
          <a:p>
            <a:pPr algn="l">
              <a:lnSpc>
                <a:spcPct val="16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Histamines</a:t>
            </a:r>
          </a:p>
          <a:p>
            <a:pPr algn="l">
              <a:lnSpc>
                <a:spcPct val="16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Conjugated proteins (assist in excretion of other compounds)</a:t>
            </a:r>
          </a:p>
          <a:p>
            <a:pPr algn="l">
              <a:lnSpc>
                <a:spcPct val="16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Pigments ( melanin,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drived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from amino acids</a:t>
            </a:r>
            <a:endParaRPr lang="ar-EG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806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Proteins and amino acids</a:t>
            </a:r>
            <a:endParaRPr lang="ar-EG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Amino acids can be divided into two categories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Non-essential 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amino acids: synthesized 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by animal 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bodies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Essential amino acids: those the fish cannot synthesize in sufficient quantity to support maximum growth</a:t>
            </a:r>
          </a:p>
          <a:p>
            <a:pPr algn="l">
              <a:lnSpc>
                <a:spcPct val="150000"/>
              </a:lnSpc>
            </a:pPr>
            <a:endParaRPr lang="ar-EG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13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Essential amino acids</a:t>
            </a:r>
            <a:endParaRPr lang="ar-EG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Methionine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Arginine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Threonine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Tryptophan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28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Histidine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Isoleucine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28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lysine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leucine, </a:t>
            </a:r>
            <a:endParaRPr lang="en-US" sz="28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Valine 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Phenyl alanine</a:t>
            </a:r>
            <a:endParaRPr lang="ar-EG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27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Protein and amino acids requirements for fish</a:t>
            </a:r>
            <a:endParaRPr lang="ar-EG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853136"/>
          </a:xfrm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en-US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Factors affecting proteins and amino acids requirements:</a:t>
            </a:r>
          </a:p>
          <a:p>
            <a:pPr algn="l">
              <a:lnSpc>
                <a:spcPct val="200000"/>
              </a:lnSpc>
            </a:pPr>
            <a:r>
              <a:rPr lang="en-US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1-fish age </a:t>
            </a:r>
            <a:r>
              <a:rPr lang="en-US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is an </a:t>
            </a:r>
            <a:r>
              <a:rPr lang="en-US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important </a:t>
            </a:r>
            <a:r>
              <a:rPr lang="en-US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factors, amino </a:t>
            </a:r>
            <a:r>
              <a:rPr lang="en-US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acids, protein requirements decrease as the fish grow.</a:t>
            </a:r>
          </a:p>
          <a:p>
            <a:pPr algn="l">
              <a:lnSpc>
                <a:spcPct val="200000"/>
              </a:lnSpc>
            </a:pPr>
            <a:r>
              <a:rPr lang="en-US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2-environmental factors; changes in water temperature </a:t>
            </a:r>
            <a:r>
              <a:rPr lang="en-US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affect </a:t>
            </a:r>
            <a:r>
              <a:rPr lang="en-US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protein </a:t>
            </a:r>
            <a:r>
              <a:rPr lang="en-US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requirements </a:t>
            </a:r>
            <a:r>
              <a:rPr lang="en-US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fish</a:t>
            </a:r>
            <a:r>
              <a:rPr lang="en-US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200000"/>
              </a:lnSpc>
            </a:pPr>
            <a:r>
              <a:rPr lang="en-US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Protein requirements </a:t>
            </a:r>
            <a:r>
              <a:rPr lang="en-US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are lower </a:t>
            </a:r>
            <a:r>
              <a:rPr lang="en-US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for herbivorous fish </a:t>
            </a:r>
            <a:r>
              <a:rPr lang="en-US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omnivorous fish </a:t>
            </a:r>
            <a:r>
              <a:rPr lang="en-US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US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are for </a:t>
            </a:r>
            <a:r>
              <a:rPr lang="en-US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carnivorous </a:t>
            </a:r>
            <a:r>
              <a:rPr lang="en-US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fish</a:t>
            </a:r>
            <a:r>
              <a:rPr lang="en-US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and are higher for fish reared in high density (</a:t>
            </a:r>
            <a:r>
              <a:rPr lang="en-US" sz="1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recirculating aquaculture</a:t>
            </a:r>
            <a:r>
              <a:rPr lang="en-US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than low density (pond aquaculture) systems.</a:t>
            </a:r>
          </a:p>
          <a:p>
            <a:pPr algn="l">
              <a:lnSpc>
                <a:spcPct val="200000"/>
              </a:lnSpc>
            </a:pPr>
            <a:endParaRPr lang="en-US" sz="1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endParaRPr lang="ar-EG" sz="1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90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00CC"/>
                </a:solidFill>
              </a:rPr>
              <a:t>Protein deficiency</a:t>
            </a:r>
            <a:endParaRPr lang="ar-EG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Reduced growth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Poor feed conversion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Reduced appetite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Cataracts (methionine)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Scoliosis (tryptophan), lateral curvature of the vertebral column.</a:t>
            </a:r>
          </a:p>
          <a:p>
            <a:pPr algn="l">
              <a:lnSpc>
                <a:spcPct val="150000"/>
              </a:lnSpc>
            </a:pP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caudal fin rot (lysine).</a:t>
            </a:r>
            <a:endParaRPr lang="ar-EG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95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9361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Estimated dietary protein requirement in 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maximal growth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l">
              <a:buNone/>
            </a:pPr>
            <a:endParaRPr lang="en-US" sz="2800" dirty="0" smtClean="0">
              <a:solidFill>
                <a:srgbClr val="0000CC"/>
              </a:solidFill>
            </a:endParaRPr>
          </a:p>
          <a:p>
            <a:pPr algn="l"/>
            <a:endParaRPr lang="ar-SA" sz="2800" dirty="0">
              <a:solidFill>
                <a:srgbClr val="0000CC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010342"/>
              </p:ext>
            </p:extLst>
          </p:nvPr>
        </p:nvGraphicFramePr>
        <p:xfrm>
          <a:off x="1115616" y="2492896"/>
          <a:ext cx="6240016" cy="3627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62908"/>
                <a:gridCol w="3177108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Protein%</a:t>
                      </a:r>
                      <a:endParaRPr lang="ar-EG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species</a:t>
                      </a:r>
                      <a:endParaRPr lang="ar-EG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45</a:t>
                      </a:r>
                      <a:endParaRPr lang="ar-EG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Atlantic salmon</a:t>
                      </a:r>
                      <a:endParaRPr lang="ar-EG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32-36</a:t>
                      </a:r>
                      <a:endParaRPr lang="ar-EG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Channel cat fish</a:t>
                      </a:r>
                      <a:endParaRPr lang="ar-EG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31-38</a:t>
                      </a:r>
                      <a:endParaRPr lang="ar-EG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Common carp</a:t>
                      </a:r>
                      <a:endParaRPr lang="ar-EG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30</a:t>
                      </a:r>
                      <a:endParaRPr lang="ar-EG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Nile tilapia</a:t>
                      </a:r>
                      <a:endParaRPr lang="ar-EG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40</a:t>
                      </a:r>
                      <a:endParaRPr lang="ar-EG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Rainbow trout</a:t>
                      </a:r>
                      <a:endParaRPr lang="ar-EG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41-43</a:t>
                      </a:r>
                      <a:endParaRPr lang="ar-EG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Grass carp</a:t>
                      </a:r>
                      <a:endParaRPr lang="ar-EG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25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Fish nutrition in aquaculture</a:t>
            </a:r>
            <a:endParaRPr lang="ar-SA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Aquaculture</a:t>
            </a:r>
          </a:p>
          <a:p>
            <a:pPr marL="82296" indent="0" algn="l">
              <a:lnSpc>
                <a:spcPct val="150000"/>
              </a:lnSpc>
              <a:buNone/>
            </a:pP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 Farming of aquatic organisms including fish,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molluscs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crustceans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and aquatic plants.</a:t>
            </a:r>
          </a:p>
          <a:p>
            <a:pPr marL="82296" indent="0" algn="l">
              <a:lnSpc>
                <a:spcPct val="150000"/>
              </a:lnSpc>
              <a:buNone/>
            </a:pP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Total aquaculture production  in 1990 was just over150 million tones.</a:t>
            </a:r>
          </a:p>
          <a:p>
            <a:pPr marL="82296" indent="0" algn="l">
              <a:lnSpc>
                <a:spcPct val="150000"/>
              </a:lnSpc>
              <a:buNone/>
            </a:pP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Historically, Asia is considered to be the cradle of aquaculture.</a:t>
            </a:r>
          </a:p>
          <a:p>
            <a:pPr marL="82296" indent="0" algn="l">
              <a:lnSpc>
                <a:spcPct val="150000"/>
              </a:lnSpc>
              <a:buNone/>
            </a:pP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Asia contribute about 85% of the total production followed by Europe (about 7-10%).</a:t>
            </a:r>
          </a:p>
          <a:p>
            <a:pPr marL="82296" indent="0" algn="l">
              <a:lnSpc>
                <a:spcPct val="150000"/>
              </a:lnSpc>
              <a:buNone/>
            </a:pPr>
            <a:endParaRPr lang="en-US" sz="2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l">
              <a:lnSpc>
                <a:spcPct val="150000"/>
              </a:lnSpc>
              <a:buNone/>
            </a:pP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Approximately 150 countries in the world are known to have </a:t>
            </a:r>
            <a:r>
              <a:rPr lang="en-US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sort of aquaculture activity.</a:t>
            </a:r>
          </a:p>
          <a:p>
            <a:pPr marL="82296" indent="0" algn="l">
              <a:lnSpc>
                <a:spcPct val="150000"/>
              </a:lnSpc>
              <a:buNone/>
            </a:pPr>
            <a:endParaRPr lang="en-US" sz="2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l">
              <a:lnSpc>
                <a:spcPct val="150000"/>
              </a:lnSpc>
              <a:buNone/>
            </a:pP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China is leading producer of all aquaculture commodities, it had long history and tradition of utilizing its water resources and fish species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5122" name="Picture 2" descr="C:\Users\HP\Desktop\fish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196752"/>
            <a:ext cx="2592288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905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Differences between nutrition and feeding of fish and land animals</a:t>
            </a:r>
            <a:endParaRPr lang="ar-SA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 algn="l">
              <a:lnSpc>
                <a:spcPct val="170000"/>
              </a:lnSpc>
              <a:buNone/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Fish need proteins, essential fatty acids, minerals, vitamins and energy sources.</a:t>
            </a:r>
          </a:p>
          <a:p>
            <a:pPr marL="82296" indent="0" algn="l">
              <a:lnSpc>
                <a:spcPct val="170000"/>
              </a:lnSpc>
              <a:buNone/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Energy requirements are relatively lower than warm land animals</a:t>
            </a:r>
          </a:p>
          <a:p>
            <a:pPr marL="82296" indent="0" algn="l">
              <a:lnSpc>
                <a:spcPct val="170000"/>
              </a:lnSpc>
              <a:buNone/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Fish  have higher protein to energy ratio.</a:t>
            </a:r>
          </a:p>
          <a:p>
            <a:pPr marL="82296" indent="0" algn="l">
              <a:lnSpc>
                <a:spcPct val="170000"/>
              </a:lnSpc>
              <a:buNone/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Ability of fish to absorb certain minerals such as calcium from water surrounding them reduce the dietary needs for these minerals.</a:t>
            </a:r>
          </a:p>
          <a:p>
            <a:pPr marL="82296" indent="0" algn="l">
              <a:lnSpc>
                <a:spcPct val="170000"/>
              </a:lnSpc>
              <a:buNone/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Some fish have a limited ability to synthesize vitamin C and must depend on dietary sources.</a:t>
            </a:r>
          </a:p>
        </p:txBody>
      </p:sp>
      <p:pic>
        <p:nvPicPr>
          <p:cNvPr id="4" name="Picture 2" descr="C:\Users\HP\Desktop\fish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589240"/>
            <a:ext cx="2592288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99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498080" cy="10709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Differences between nutrition and feeding of fish and land animals</a:t>
            </a:r>
            <a:endParaRPr lang="ar-SA" sz="2800" dirty="0"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72816"/>
            <a:ext cx="7632848" cy="4320480"/>
          </a:xfrm>
        </p:spPr>
        <p:txBody>
          <a:bodyPr>
            <a:noAutofit/>
          </a:bodyPr>
          <a:lstStyle/>
          <a:p>
            <a:pPr marL="82296" indent="0" algn="l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Fish food must have specific physical properties that facilitate feeding in water.</a:t>
            </a:r>
          </a:p>
          <a:p>
            <a:pPr marL="82296" indent="0" algn="l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It may be desirable that food either float or sink in water but it should not disintegrate before being consumed.</a:t>
            </a:r>
          </a:p>
          <a:p>
            <a:pPr marL="82296" indent="0" algn="l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Nutrient should be stable and not leached away.</a:t>
            </a:r>
          </a:p>
          <a:p>
            <a:pPr marL="82296" indent="0" algn="l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Particle size must be appropriate for the species.</a:t>
            </a:r>
          </a:p>
          <a:p>
            <a:pPr marL="82296" indent="0" algn="l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Minimum food waste so as not adversely affect dissolved oxygen and water quality.</a:t>
            </a:r>
          </a:p>
          <a:p>
            <a:pPr marL="82296" indent="0" algn="l">
              <a:lnSpc>
                <a:spcPct val="150000"/>
              </a:lnSpc>
              <a:buNone/>
            </a:pPr>
            <a:endParaRPr lang="en-US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HP\Desktop\fish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661248"/>
            <a:ext cx="2592288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177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Digestive morphology</a:t>
            </a:r>
            <a:endParaRPr lang="ar-EG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Mouth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Esophagus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Stomach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Intestine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Rectum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Secretory gland ( liver and pancreas)</a:t>
            </a:r>
          </a:p>
          <a:p>
            <a:pPr algn="l">
              <a:lnSpc>
                <a:spcPct val="150000"/>
              </a:lnSpc>
            </a:pP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>
                <a:solidFill>
                  <a:srgbClr val="0000CC"/>
                </a:solidFill>
              </a:rPr>
              <a:t>retention time- 6-8 </a:t>
            </a:r>
            <a:r>
              <a:rPr lang="en-US" sz="2800" b="1" i="1" u="sng" dirty="0" err="1">
                <a:solidFill>
                  <a:srgbClr val="0000CC"/>
                </a:solidFill>
              </a:rPr>
              <a:t>hr</a:t>
            </a:r>
            <a:endParaRPr lang="ar-EG" sz="2800" b="1" i="1" u="sng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8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Mouth</a:t>
            </a:r>
            <a:endParaRPr lang="ar-EG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Batang" pitchFamily="18" charset="-127"/>
                <a:ea typeface="Batang" pitchFamily="18" charset="-127"/>
              </a:rPr>
              <a:t>-Collection point of food</a:t>
            </a:r>
          </a:p>
          <a:p>
            <a:pPr algn="l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Batang" pitchFamily="18" charset="-127"/>
                <a:ea typeface="Batang" pitchFamily="18" charset="-127"/>
              </a:rPr>
              <a:t>-Teeth and tentacles for grabbing</a:t>
            </a:r>
          </a:p>
          <a:p>
            <a:pPr algn="l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Batang" pitchFamily="18" charset="-127"/>
                <a:ea typeface="Batang" pitchFamily="18" charset="-127"/>
              </a:rPr>
              <a:t>Jaws that project forward to engulf the prey</a:t>
            </a:r>
          </a:p>
          <a:p>
            <a:pPr algn="l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Batang" pitchFamily="18" charset="-127"/>
                <a:ea typeface="Batang" pitchFamily="18" charset="-127"/>
              </a:rPr>
              <a:t>Teeth or special apparatus for grinding (omnivorous &amp;herbivorous)</a:t>
            </a:r>
          </a:p>
          <a:p>
            <a:pPr algn="l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Batang" pitchFamily="18" charset="-127"/>
                <a:ea typeface="Batang" pitchFamily="18" charset="-127"/>
              </a:rPr>
              <a:t>Gill rakes and mucus to collect phytoplankton</a:t>
            </a:r>
          </a:p>
          <a:p>
            <a:pPr algn="l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Batang" pitchFamily="18" charset="-127"/>
                <a:ea typeface="Batang" pitchFamily="18" charset="-127"/>
              </a:rPr>
              <a:t>Pumping devices to move water and filter phytoplankton</a:t>
            </a:r>
            <a:endParaRPr lang="ar-EG" sz="2400" b="1" dirty="0">
              <a:solidFill>
                <a:srgbClr val="0000CC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" name="AutoShape 2" descr="نتيجة بحث الصور عن ‪gill rakers‬‏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pic>
        <p:nvPicPr>
          <p:cNvPr id="1027" name="Picture 3" descr="C:\Users\HP\Desktop\inde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013176"/>
            <a:ext cx="23069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3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5" name="camera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Mouth </a:t>
            </a:r>
            <a:endParaRPr lang="ar-E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Channel cat fish: large mouth/esophagus,  for capturing the prey, mouth has small teeth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Common carp:  small mouth for bottom feeding, pharyngeal teeth.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Tilapias : intermediate of bottom feeders, predators, efficient plankton feeders, use gill rakers, pharyngeal mucus  </a:t>
            </a:r>
            <a:endParaRPr lang="ar-E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75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Esophagus</a:t>
            </a:r>
            <a:endParaRPr lang="ar-EG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Generally short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Circular and longitudinal muscles to assist in swallowing, mucus to lubricate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Predatory fish the esophagus is distensible to allow the swallowing of large preys</a:t>
            </a:r>
            <a:endParaRPr lang="ar-E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71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Stomach</a:t>
            </a:r>
            <a:endParaRPr lang="ar-EG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lnSpc>
                <a:spcPct val="160000"/>
              </a:lnSpc>
            </a:pPr>
            <a:r>
              <a:rPr lang="en-US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True : salmonids, catfish, tilapias, eels</a:t>
            </a:r>
          </a:p>
          <a:p>
            <a:pPr algn="l">
              <a:lnSpc>
                <a:spcPct val="160000"/>
              </a:lnSpc>
            </a:pPr>
            <a:r>
              <a:rPr lang="en-US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HCL released by parietal cells PH 1.5-3</a:t>
            </a:r>
          </a:p>
          <a:p>
            <a:pPr algn="l">
              <a:lnSpc>
                <a:spcPct val="160000"/>
              </a:lnSpc>
            </a:pPr>
            <a:r>
              <a:rPr lang="en-US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Pepsinogen released by specialized cells</a:t>
            </a:r>
          </a:p>
          <a:p>
            <a:pPr algn="l">
              <a:lnSpc>
                <a:spcPct val="160000"/>
              </a:lnSpc>
            </a:pPr>
            <a:r>
              <a:rPr lang="en-US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Activated by HCL, hydrolyses it to pepsin</a:t>
            </a:r>
          </a:p>
          <a:p>
            <a:pPr algn="l">
              <a:lnSpc>
                <a:spcPct val="160000"/>
              </a:lnSpc>
            </a:pPr>
            <a:r>
              <a:rPr lang="en-US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no true stomach (carp)</a:t>
            </a:r>
          </a:p>
          <a:p>
            <a:pPr algn="l">
              <a:lnSpc>
                <a:spcPct val="160000"/>
              </a:lnSpc>
            </a:pPr>
            <a:r>
              <a:rPr lang="en-US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No area of gastric secretion</a:t>
            </a:r>
            <a:endParaRPr lang="ar-E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48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810</Words>
  <Application>Microsoft Office PowerPoint</Application>
  <PresentationFormat>On-screen Show (4:3)</PresentationFormat>
  <Paragraphs>121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Fish nutrition in aquaculture</vt:lpstr>
      <vt:lpstr>Fish nutrition in aquaculture</vt:lpstr>
      <vt:lpstr>Differences between nutrition and feeding of fish and land animals</vt:lpstr>
      <vt:lpstr>Differences between nutrition and feeding of fish and land animals</vt:lpstr>
      <vt:lpstr>Digestive morphology</vt:lpstr>
      <vt:lpstr>Mouth</vt:lpstr>
      <vt:lpstr>Mouth </vt:lpstr>
      <vt:lpstr>Esophagus</vt:lpstr>
      <vt:lpstr>Stomach</vt:lpstr>
      <vt:lpstr>Intestine</vt:lpstr>
      <vt:lpstr>Intestine</vt:lpstr>
      <vt:lpstr>Requirements for fish</vt:lpstr>
      <vt:lpstr>Role of protein </vt:lpstr>
      <vt:lpstr>Special functions</vt:lpstr>
      <vt:lpstr>Proteins and amino acids</vt:lpstr>
      <vt:lpstr>Essential amino acids</vt:lpstr>
      <vt:lpstr>Protein and amino acids requirements for fish</vt:lpstr>
      <vt:lpstr>Protein deficiency</vt:lpstr>
      <vt:lpstr>Estimated dietary protein requirement in for maximal growth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 nutrition in aquaculture</dc:title>
  <dc:creator>HP</dc:creator>
  <cp:lastModifiedBy>HP</cp:lastModifiedBy>
  <cp:revision>13</cp:revision>
  <dcterms:created xsi:type="dcterms:W3CDTF">2020-03-16T23:01:02Z</dcterms:created>
  <dcterms:modified xsi:type="dcterms:W3CDTF">2020-03-16T23:10:36Z</dcterms:modified>
</cp:coreProperties>
</file>